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29"/>
  </p:notesMasterIdLst>
  <p:sldIdLst>
    <p:sldId id="324" r:id="rId2"/>
    <p:sldId id="256" r:id="rId3"/>
    <p:sldId id="278" r:id="rId4"/>
    <p:sldId id="303" r:id="rId5"/>
    <p:sldId id="325" r:id="rId6"/>
    <p:sldId id="257" r:id="rId7"/>
    <p:sldId id="258" r:id="rId8"/>
    <p:sldId id="259" r:id="rId9"/>
    <p:sldId id="260" r:id="rId10"/>
    <p:sldId id="261" r:id="rId11"/>
    <p:sldId id="263" r:id="rId12"/>
    <p:sldId id="262" r:id="rId13"/>
    <p:sldId id="264" r:id="rId14"/>
    <p:sldId id="266" r:id="rId15"/>
    <p:sldId id="322" r:id="rId16"/>
    <p:sldId id="319" r:id="rId17"/>
    <p:sldId id="267" r:id="rId18"/>
    <p:sldId id="269" r:id="rId19"/>
    <p:sldId id="312" r:id="rId20"/>
    <p:sldId id="313" r:id="rId21"/>
    <p:sldId id="314" r:id="rId22"/>
    <p:sldId id="311" r:id="rId23"/>
    <p:sldId id="320" r:id="rId24"/>
    <p:sldId id="323" r:id="rId25"/>
    <p:sldId id="326" r:id="rId26"/>
    <p:sldId id="279" r:id="rId27"/>
    <p:sldId id="315" r:id="rId28"/>
  </p:sldIdLst>
  <p:sldSz cx="9144000" cy="6858000" type="screen4x3"/>
  <p:notesSz cx="6858000" cy="9144000"/>
  <p:defaultTextStyle>
    <a:defPPr>
      <a:defRPr lang="zh-CN"/>
    </a:defPPr>
    <a:lvl1pPr algn="l" rtl="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Arial" panose="020B0604020202020204" pitchFamily="34" charset="0"/>
      </a:defRPr>
    </a:lvl1pPr>
    <a:lvl2pPr marL="457200" algn="l" rtl="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Arial" panose="020B0604020202020204" pitchFamily="34" charset="0"/>
      </a:defRPr>
    </a:lvl2pPr>
    <a:lvl3pPr marL="914400" algn="l" rtl="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Arial" panose="020B0604020202020204" pitchFamily="34" charset="0"/>
      </a:defRPr>
    </a:lvl3pPr>
    <a:lvl4pPr marL="1371600" algn="l" rtl="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Arial" panose="020B0604020202020204" pitchFamily="34" charset="0"/>
      </a:defRPr>
    </a:lvl4pPr>
    <a:lvl5pPr marL="1828800" algn="l" rtl="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SimSun" panose="02010600030101010101" pitchFamily="2" charset="-122"/>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SimSun" panose="02010600030101010101" pitchFamily="2" charset="-122"/>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SimSun" panose="02010600030101010101" pitchFamily="2" charset="-122"/>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SimSun" panose="02010600030101010101" pitchFamily="2" charset="-122"/>
        <a:cs typeface="Arial" panose="020B0604020202020204" pitchFamily="34" charset="0"/>
      </a:defRPr>
    </a:lvl9pPr>
  </p:defaultTextStyle>
  <p:extLst>
    <p:ext uri="{EFAFB233-063F-42B5-8137-9DF3F51BA10A}">
      <p15:sldGuideLst xmlns:p15="http://schemas.microsoft.com/office/powerpoint/2012/main">
        <p15:guide id="1" orient="horz" pos="2159">
          <p15:clr>
            <a:srgbClr val="A4A3A4"/>
          </p15:clr>
        </p15:guide>
        <p15:guide id="2" pos="289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33CC"/>
    <a:srgbClr val="0C2FE0"/>
    <a:srgbClr val="7AEEF2"/>
    <a:srgbClr val="7BBEF1"/>
    <a:srgbClr val="0066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910" autoAdjust="0"/>
    <p:restoredTop sz="94660"/>
  </p:normalViewPr>
  <p:slideViewPr>
    <p:cSldViewPr>
      <p:cViewPr>
        <p:scale>
          <a:sx n="66" d="100"/>
          <a:sy n="66" d="100"/>
        </p:scale>
        <p:origin x="677" y="374"/>
      </p:cViewPr>
      <p:guideLst>
        <p:guide orient="horz" pos="2159"/>
        <p:guide pos="2899"/>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notesMaster" Target="notesMasters/notesMaster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presProps" Target="presProps.xml" /></Relationships>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F804B6-27ED-47A0-B490-57CFAD53E3E1}" type="datetimeFigureOut">
              <a:rPr lang="en-IN" smtClean="0"/>
              <a:t>06-05-2024</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37B840-C4F0-4919-B45E-29824CBEF83A}" type="slidenum">
              <a:rPr lang="en-IN" smtClean="0"/>
              <a:t>‹#›</a:t>
            </a:fld>
            <a:endParaRPr lang="en-IN"/>
          </a:p>
        </p:txBody>
      </p:sp>
    </p:spTree>
    <p:extLst>
      <p:ext uri="{BB962C8B-B14F-4D97-AF65-F5344CB8AC3E}">
        <p14:creationId xmlns:p14="http://schemas.microsoft.com/office/powerpoint/2010/main" val="25711592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037B840-C4F0-4919-B45E-29824CBEF83A}" type="slidenum">
              <a:rPr lang="en-IN" smtClean="0"/>
              <a:t>1</a:t>
            </a:fld>
            <a:endParaRPr lang="en-IN"/>
          </a:p>
        </p:txBody>
      </p:sp>
    </p:spTree>
    <p:extLst>
      <p:ext uri="{BB962C8B-B14F-4D97-AF65-F5344CB8AC3E}">
        <p14:creationId xmlns:p14="http://schemas.microsoft.com/office/powerpoint/2010/main" val="27574613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6246A-9318-CAD2-3549-4D74A4CCDEF3}"/>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8870DB-E2CF-77F0-6C8E-03C6835683F8}"/>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5E82C2-7D13-9038-EDD9-E0FBD2EB23E4}"/>
              </a:ext>
            </a:extLst>
          </p:cNvPr>
          <p:cNvSpPr>
            <a:spLocks noGrp="1"/>
          </p:cNvSpPr>
          <p:nvPr>
            <p:ph type="dt" sz="half" idx="10"/>
          </p:nvPr>
        </p:nvSpPr>
        <p:spPr/>
        <p:txBody>
          <a:bodyPr/>
          <a:lstStyle>
            <a:lvl1pPr>
              <a:defRPr/>
            </a:lvl1pPr>
          </a:lstStyle>
          <a:p>
            <a:endParaRPr lang="en-US" altLang="zh-CN"/>
          </a:p>
        </p:txBody>
      </p:sp>
      <p:sp>
        <p:nvSpPr>
          <p:cNvPr id="5" name="Footer Placeholder 4">
            <a:extLst>
              <a:ext uri="{FF2B5EF4-FFF2-40B4-BE49-F238E27FC236}">
                <a16:creationId xmlns:a16="http://schemas.microsoft.com/office/drawing/2014/main" id="{D32EFDB5-3E77-9C19-9B19-F508238B9636}"/>
              </a:ext>
            </a:extLst>
          </p:cNvPr>
          <p:cNvSpPr>
            <a:spLocks noGrp="1"/>
          </p:cNvSpPr>
          <p:nvPr>
            <p:ph type="ftr" sz="quarter" idx="11"/>
          </p:nvPr>
        </p:nvSpPr>
        <p:spPr/>
        <p:txBody>
          <a:bodyPr/>
          <a:lstStyle>
            <a:lvl1pPr>
              <a:defRPr/>
            </a:lvl1pPr>
          </a:lstStyle>
          <a:p>
            <a:endParaRPr lang="en-US" altLang="zh-CN"/>
          </a:p>
        </p:txBody>
      </p:sp>
      <p:sp>
        <p:nvSpPr>
          <p:cNvPr id="6" name="Slide Number Placeholder 5">
            <a:extLst>
              <a:ext uri="{FF2B5EF4-FFF2-40B4-BE49-F238E27FC236}">
                <a16:creationId xmlns:a16="http://schemas.microsoft.com/office/drawing/2014/main" id="{3FF7049B-2796-315A-BE0D-06A8D45A5A2C}"/>
              </a:ext>
            </a:extLst>
          </p:cNvPr>
          <p:cNvSpPr>
            <a:spLocks noGrp="1"/>
          </p:cNvSpPr>
          <p:nvPr>
            <p:ph type="sldNum" sz="quarter" idx="12"/>
          </p:nvPr>
        </p:nvSpPr>
        <p:spPr/>
        <p:txBody>
          <a:bodyPr/>
          <a:lstStyle>
            <a:lvl1pPr>
              <a:defRPr/>
            </a:lvl1pPr>
          </a:lstStyle>
          <a:p>
            <a:fld id="{A20FD636-20EE-43F9-B3E1-EE40AAAB3454}" type="slidenum">
              <a:rPr lang="en-US" altLang="zh-CN"/>
              <a:pPr/>
              <a:t>‹#›</a:t>
            </a:fld>
            <a:endParaRPr lang="en-US" altLang="zh-CN"/>
          </a:p>
        </p:txBody>
      </p:sp>
    </p:spTree>
    <p:extLst>
      <p:ext uri="{BB962C8B-B14F-4D97-AF65-F5344CB8AC3E}">
        <p14:creationId xmlns:p14="http://schemas.microsoft.com/office/powerpoint/2010/main" val="28467028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5F240-FE01-F8E3-894A-4C8468DD91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2DCCC5-EB06-2131-52B5-1520433108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329015-9709-CFF1-FDB8-EA649AFAE3EE}"/>
              </a:ext>
            </a:extLst>
          </p:cNvPr>
          <p:cNvSpPr>
            <a:spLocks noGrp="1"/>
          </p:cNvSpPr>
          <p:nvPr>
            <p:ph type="dt" sz="half" idx="10"/>
          </p:nvPr>
        </p:nvSpPr>
        <p:spPr/>
        <p:txBody>
          <a:bodyPr/>
          <a:lstStyle>
            <a:lvl1pPr>
              <a:defRPr/>
            </a:lvl1pPr>
          </a:lstStyle>
          <a:p>
            <a:endParaRPr lang="en-US" altLang="zh-CN"/>
          </a:p>
        </p:txBody>
      </p:sp>
      <p:sp>
        <p:nvSpPr>
          <p:cNvPr id="5" name="Footer Placeholder 4">
            <a:extLst>
              <a:ext uri="{FF2B5EF4-FFF2-40B4-BE49-F238E27FC236}">
                <a16:creationId xmlns:a16="http://schemas.microsoft.com/office/drawing/2014/main" id="{A2DB5D34-1BBA-2DF4-D2BA-EAD956CC744D}"/>
              </a:ext>
            </a:extLst>
          </p:cNvPr>
          <p:cNvSpPr>
            <a:spLocks noGrp="1"/>
          </p:cNvSpPr>
          <p:nvPr>
            <p:ph type="ftr" sz="quarter" idx="11"/>
          </p:nvPr>
        </p:nvSpPr>
        <p:spPr/>
        <p:txBody>
          <a:bodyPr/>
          <a:lstStyle>
            <a:lvl1pPr>
              <a:defRPr/>
            </a:lvl1pPr>
          </a:lstStyle>
          <a:p>
            <a:endParaRPr lang="en-US" altLang="zh-CN"/>
          </a:p>
        </p:txBody>
      </p:sp>
      <p:sp>
        <p:nvSpPr>
          <p:cNvPr id="6" name="Slide Number Placeholder 5">
            <a:extLst>
              <a:ext uri="{FF2B5EF4-FFF2-40B4-BE49-F238E27FC236}">
                <a16:creationId xmlns:a16="http://schemas.microsoft.com/office/drawing/2014/main" id="{C621DAD8-7132-8077-D695-AFB5992A1ED1}"/>
              </a:ext>
            </a:extLst>
          </p:cNvPr>
          <p:cNvSpPr>
            <a:spLocks noGrp="1"/>
          </p:cNvSpPr>
          <p:nvPr>
            <p:ph type="sldNum" sz="quarter" idx="12"/>
          </p:nvPr>
        </p:nvSpPr>
        <p:spPr/>
        <p:txBody>
          <a:bodyPr/>
          <a:lstStyle>
            <a:lvl1pPr>
              <a:defRPr/>
            </a:lvl1pPr>
          </a:lstStyle>
          <a:p>
            <a:fld id="{24D30EDA-A053-4E96-8FC6-2B104E8F254E}" type="slidenum">
              <a:rPr lang="en-US" altLang="zh-CN"/>
              <a:pPr/>
              <a:t>‹#›</a:t>
            </a:fld>
            <a:endParaRPr lang="en-US" altLang="zh-CN"/>
          </a:p>
        </p:txBody>
      </p:sp>
    </p:spTree>
    <p:extLst>
      <p:ext uri="{BB962C8B-B14F-4D97-AF65-F5344CB8AC3E}">
        <p14:creationId xmlns:p14="http://schemas.microsoft.com/office/powerpoint/2010/main" val="1353072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A374D1-33E4-C606-B48E-9DCE1A2B1928}"/>
              </a:ext>
            </a:extLst>
          </p:cNvPr>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96DB92-0BBC-82BA-1ED2-CA6F522D3CC3}"/>
              </a:ext>
            </a:extLst>
          </p:cNvPr>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70B5F7-4FED-851F-F928-4D3BB95C6FA0}"/>
              </a:ext>
            </a:extLst>
          </p:cNvPr>
          <p:cNvSpPr>
            <a:spLocks noGrp="1"/>
          </p:cNvSpPr>
          <p:nvPr>
            <p:ph type="dt" sz="half" idx="10"/>
          </p:nvPr>
        </p:nvSpPr>
        <p:spPr/>
        <p:txBody>
          <a:bodyPr/>
          <a:lstStyle>
            <a:lvl1pPr>
              <a:defRPr/>
            </a:lvl1pPr>
          </a:lstStyle>
          <a:p>
            <a:endParaRPr lang="en-US" altLang="zh-CN"/>
          </a:p>
        </p:txBody>
      </p:sp>
      <p:sp>
        <p:nvSpPr>
          <p:cNvPr id="5" name="Footer Placeholder 4">
            <a:extLst>
              <a:ext uri="{FF2B5EF4-FFF2-40B4-BE49-F238E27FC236}">
                <a16:creationId xmlns:a16="http://schemas.microsoft.com/office/drawing/2014/main" id="{78A05DF0-B37A-B543-C99D-77A47A269DD9}"/>
              </a:ext>
            </a:extLst>
          </p:cNvPr>
          <p:cNvSpPr>
            <a:spLocks noGrp="1"/>
          </p:cNvSpPr>
          <p:nvPr>
            <p:ph type="ftr" sz="quarter" idx="11"/>
          </p:nvPr>
        </p:nvSpPr>
        <p:spPr/>
        <p:txBody>
          <a:bodyPr/>
          <a:lstStyle>
            <a:lvl1pPr>
              <a:defRPr/>
            </a:lvl1pPr>
          </a:lstStyle>
          <a:p>
            <a:endParaRPr lang="en-US" altLang="zh-CN"/>
          </a:p>
        </p:txBody>
      </p:sp>
      <p:sp>
        <p:nvSpPr>
          <p:cNvPr id="6" name="Slide Number Placeholder 5">
            <a:extLst>
              <a:ext uri="{FF2B5EF4-FFF2-40B4-BE49-F238E27FC236}">
                <a16:creationId xmlns:a16="http://schemas.microsoft.com/office/drawing/2014/main" id="{31FF6AD0-846B-3BEF-47A2-5EEFA3AED151}"/>
              </a:ext>
            </a:extLst>
          </p:cNvPr>
          <p:cNvSpPr>
            <a:spLocks noGrp="1"/>
          </p:cNvSpPr>
          <p:nvPr>
            <p:ph type="sldNum" sz="quarter" idx="12"/>
          </p:nvPr>
        </p:nvSpPr>
        <p:spPr/>
        <p:txBody>
          <a:bodyPr/>
          <a:lstStyle>
            <a:lvl1pPr>
              <a:defRPr/>
            </a:lvl1pPr>
          </a:lstStyle>
          <a:p>
            <a:fld id="{E7AD990E-CE3F-4A0B-9051-C93CFAFCDCD2}" type="slidenum">
              <a:rPr lang="en-US" altLang="zh-CN"/>
              <a:pPr/>
              <a:t>‹#›</a:t>
            </a:fld>
            <a:endParaRPr lang="en-US" altLang="zh-CN"/>
          </a:p>
        </p:txBody>
      </p:sp>
    </p:spTree>
    <p:extLst>
      <p:ext uri="{BB962C8B-B14F-4D97-AF65-F5344CB8AC3E}">
        <p14:creationId xmlns:p14="http://schemas.microsoft.com/office/powerpoint/2010/main" val="14639922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B314E-F385-5BF9-6C44-1977E638A248}"/>
              </a:ext>
            </a:extLst>
          </p:cNvPr>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326066-E2DC-9E5E-D7D1-2DB2F38AC376}"/>
              </a:ext>
            </a:extLst>
          </p:cNvPr>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79084E-D224-271E-312C-6DBF229CE0EE}"/>
              </a:ext>
            </a:extLst>
          </p:cNvPr>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9514B5-312F-B75E-9115-4F6B0D0F82F6}"/>
              </a:ext>
            </a:extLst>
          </p:cNvPr>
          <p:cNvSpPr>
            <a:spLocks noGrp="1"/>
          </p:cNvSpPr>
          <p:nvPr>
            <p:ph type="dt" sz="half" idx="10"/>
          </p:nvPr>
        </p:nvSpPr>
        <p:spPr>
          <a:xfrm>
            <a:off x="457200" y="6245225"/>
            <a:ext cx="2133600" cy="476250"/>
          </a:xfrm>
        </p:spPr>
        <p:txBody>
          <a:bodyPr/>
          <a:lstStyle>
            <a:lvl1pPr>
              <a:defRPr/>
            </a:lvl1pPr>
          </a:lstStyle>
          <a:p>
            <a:endParaRPr lang="en-US" altLang="zh-CN"/>
          </a:p>
        </p:txBody>
      </p:sp>
      <p:sp>
        <p:nvSpPr>
          <p:cNvPr id="6" name="Footer Placeholder 5">
            <a:extLst>
              <a:ext uri="{FF2B5EF4-FFF2-40B4-BE49-F238E27FC236}">
                <a16:creationId xmlns:a16="http://schemas.microsoft.com/office/drawing/2014/main" id="{369A1C34-F6F5-C58E-669B-06AC7433865A}"/>
              </a:ext>
            </a:extLst>
          </p:cNvPr>
          <p:cNvSpPr>
            <a:spLocks noGrp="1"/>
          </p:cNvSpPr>
          <p:nvPr>
            <p:ph type="ftr" sz="quarter" idx="11"/>
          </p:nvPr>
        </p:nvSpPr>
        <p:spPr>
          <a:xfrm>
            <a:off x="3124200" y="6245225"/>
            <a:ext cx="2895600" cy="476250"/>
          </a:xfrm>
        </p:spPr>
        <p:txBody>
          <a:bodyPr/>
          <a:lstStyle>
            <a:lvl1pPr>
              <a:defRPr/>
            </a:lvl1pPr>
          </a:lstStyle>
          <a:p>
            <a:endParaRPr lang="en-US" altLang="zh-CN"/>
          </a:p>
        </p:txBody>
      </p:sp>
      <p:sp>
        <p:nvSpPr>
          <p:cNvPr id="7" name="Slide Number Placeholder 6">
            <a:extLst>
              <a:ext uri="{FF2B5EF4-FFF2-40B4-BE49-F238E27FC236}">
                <a16:creationId xmlns:a16="http://schemas.microsoft.com/office/drawing/2014/main" id="{DCF9664C-23F2-CF92-4121-180BABD8EB83}"/>
              </a:ext>
            </a:extLst>
          </p:cNvPr>
          <p:cNvSpPr>
            <a:spLocks noGrp="1"/>
          </p:cNvSpPr>
          <p:nvPr>
            <p:ph type="sldNum" sz="quarter" idx="12"/>
          </p:nvPr>
        </p:nvSpPr>
        <p:spPr>
          <a:xfrm>
            <a:off x="6553200" y="6245225"/>
            <a:ext cx="2133600" cy="476250"/>
          </a:xfrm>
        </p:spPr>
        <p:txBody>
          <a:bodyPr/>
          <a:lstStyle>
            <a:lvl1pPr>
              <a:defRPr/>
            </a:lvl1pPr>
          </a:lstStyle>
          <a:p>
            <a:fld id="{D4E238C3-5BD7-4AF2-B423-08647AD4BDD6}" type="slidenum">
              <a:rPr lang="en-US" altLang="zh-CN"/>
              <a:pPr/>
              <a:t>‹#›</a:t>
            </a:fld>
            <a:endParaRPr lang="en-US" altLang="zh-CN"/>
          </a:p>
        </p:txBody>
      </p:sp>
    </p:spTree>
    <p:extLst>
      <p:ext uri="{BB962C8B-B14F-4D97-AF65-F5344CB8AC3E}">
        <p14:creationId xmlns:p14="http://schemas.microsoft.com/office/powerpoint/2010/main" val="2395414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2C3DC-97A7-64C5-1E4D-821ACF1D6C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4D833A-C2C6-775A-3D59-B21AF0FFFC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267BFA-2D99-6913-CABE-E6C58A4E71C4}"/>
              </a:ext>
            </a:extLst>
          </p:cNvPr>
          <p:cNvSpPr>
            <a:spLocks noGrp="1"/>
          </p:cNvSpPr>
          <p:nvPr>
            <p:ph type="dt" sz="half" idx="10"/>
          </p:nvPr>
        </p:nvSpPr>
        <p:spPr/>
        <p:txBody>
          <a:bodyPr/>
          <a:lstStyle>
            <a:lvl1pPr>
              <a:defRPr/>
            </a:lvl1pPr>
          </a:lstStyle>
          <a:p>
            <a:endParaRPr lang="en-US" altLang="zh-CN"/>
          </a:p>
        </p:txBody>
      </p:sp>
      <p:sp>
        <p:nvSpPr>
          <p:cNvPr id="5" name="Footer Placeholder 4">
            <a:extLst>
              <a:ext uri="{FF2B5EF4-FFF2-40B4-BE49-F238E27FC236}">
                <a16:creationId xmlns:a16="http://schemas.microsoft.com/office/drawing/2014/main" id="{9F52AB92-FA4A-FD9B-4333-207357BD9433}"/>
              </a:ext>
            </a:extLst>
          </p:cNvPr>
          <p:cNvSpPr>
            <a:spLocks noGrp="1"/>
          </p:cNvSpPr>
          <p:nvPr>
            <p:ph type="ftr" sz="quarter" idx="11"/>
          </p:nvPr>
        </p:nvSpPr>
        <p:spPr/>
        <p:txBody>
          <a:bodyPr/>
          <a:lstStyle>
            <a:lvl1pPr>
              <a:defRPr/>
            </a:lvl1pPr>
          </a:lstStyle>
          <a:p>
            <a:endParaRPr lang="en-US" altLang="zh-CN"/>
          </a:p>
        </p:txBody>
      </p:sp>
      <p:sp>
        <p:nvSpPr>
          <p:cNvPr id="6" name="Slide Number Placeholder 5">
            <a:extLst>
              <a:ext uri="{FF2B5EF4-FFF2-40B4-BE49-F238E27FC236}">
                <a16:creationId xmlns:a16="http://schemas.microsoft.com/office/drawing/2014/main" id="{8FD5F363-785F-AD7A-FAA0-3ADE7101AC61}"/>
              </a:ext>
            </a:extLst>
          </p:cNvPr>
          <p:cNvSpPr>
            <a:spLocks noGrp="1"/>
          </p:cNvSpPr>
          <p:nvPr>
            <p:ph type="sldNum" sz="quarter" idx="12"/>
          </p:nvPr>
        </p:nvSpPr>
        <p:spPr/>
        <p:txBody>
          <a:bodyPr/>
          <a:lstStyle>
            <a:lvl1pPr>
              <a:defRPr/>
            </a:lvl1pPr>
          </a:lstStyle>
          <a:p>
            <a:fld id="{DFC5E38B-C6F5-4E62-A60F-709014B174F2}" type="slidenum">
              <a:rPr lang="en-US" altLang="zh-CN"/>
              <a:pPr/>
              <a:t>‹#›</a:t>
            </a:fld>
            <a:endParaRPr lang="en-US" altLang="zh-CN"/>
          </a:p>
        </p:txBody>
      </p:sp>
    </p:spTree>
    <p:extLst>
      <p:ext uri="{BB962C8B-B14F-4D97-AF65-F5344CB8AC3E}">
        <p14:creationId xmlns:p14="http://schemas.microsoft.com/office/powerpoint/2010/main" val="111175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C81A6-53F7-28B3-1133-6820FC9B1092}"/>
              </a:ext>
            </a:extLst>
          </p:cNvPr>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AB8EC5-CF19-FC6D-E123-D647FC2720F0}"/>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890551D6-C843-ED5E-66F5-98A390D5009E}"/>
              </a:ext>
            </a:extLst>
          </p:cNvPr>
          <p:cNvSpPr>
            <a:spLocks noGrp="1"/>
          </p:cNvSpPr>
          <p:nvPr>
            <p:ph type="dt" sz="half" idx="10"/>
          </p:nvPr>
        </p:nvSpPr>
        <p:spPr/>
        <p:txBody>
          <a:bodyPr/>
          <a:lstStyle>
            <a:lvl1pPr>
              <a:defRPr/>
            </a:lvl1pPr>
          </a:lstStyle>
          <a:p>
            <a:endParaRPr lang="en-US" altLang="zh-CN"/>
          </a:p>
        </p:txBody>
      </p:sp>
      <p:sp>
        <p:nvSpPr>
          <p:cNvPr id="5" name="Footer Placeholder 4">
            <a:extLst>
              <a:ext uri="{FF2B5EF4-FFF2-40B4-BE49-F238E27FC236}">
                <a16:creationId xmlns:a16="http://schemas.microsoft.com/office/drawing/2014/main" id="{70299093-4FE3-DDCB-9E55-DF51B7172127}"/>
              </a:ext>
            </a:extLst>
          </p:cNvPr>
          <p:cNvSpPr>
            <a:spLocks noGrp="1"/>
          </p:cNvSpPr>
          <p:nvPr>
            <p:ph type="ftr" sz="quarter" idx="11"/>
          </p:nvPr>
        </p:nvSpPr>
        <p:spPr/>
        <p:txBody>
          <a:bodyPr/>
          <a:lstStyle>
            <a:lvl1pPr>
              <a:defRPr/>
            </a:lvl1pPr>
          </a:lstStyle>
          <a:p>
            <a:endParaRPr lang="en-US" altLang="zh-CN"/>
          </a:p>
        </p:txBody>
      </p:sp>
      <p:sp>
        <p:nvSpPr>
          <p:cNvPr id="6" name="Slide Number Placeholder 5">
            <a:extLst>
              <a:ext uri="{FF2B5EF4-FFF2-40B4-BE49-F238E27FC236}">
                <a16:creationId xmlns:a16="http://schemas.microsoft.com/office/drawing/2014/main" id="{3CCCD80A-CDD9-6E38-1532-C08030A52A9E}"/>
              </a:ext>
            </a:extLst>
          </p:cNvPr>
          <p:cNvSpPr>
            <a:spLocks noGrp="1"/>
          </p:cNvSpPr>
          <p:nvPr>
            <p:ph type="sldNum" sz="quarter" idx="12"/>
          </p:nvPr>
        </p:nvSpPr>
        <p:spPr/>
        <p:txBody>
          <a:bodyPr/>
          <a:lstStyle>
            <a:lvl1pPr>
              <a:defRPr/>
            </a:lvl1pPr>
          </a:lstStyle>
          <a:p>
            <a:fld id="{28B283CF-4378-47EC-992C-4FFD7E1CA27E}" type="slidenum">
              <a:rPr lang="en-US" altLang="zh-CN"/>
              <a:pPr/>
              <a:t>‹#›</a:t>
            </a:fld>
            <a:endParaRPr lang="en-US" altLang="zh-CN"/>
          </a:p>
        </p:txBody>
      </p:sp>
    </p:spTree>
    <p:extLst>
      <p:ext uri="{BB962C8B-B14F-4D97-AF65-F5344CB8AC3E}">
        <p14:creationId xmlns:p14="http://schemas.microsoft.com/office/powerpoint/2010/main" val="8383547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360D5-DC87-97E5-F2CE-6516A45C67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CB7F2A-7FF1-3B53-F165-42BDB392C241}"/>
              </a:ext>
            </a:extLst>
          </p:cNvPr>
          <p:cNvSpPr>
            <a:spLocks noGrp="1"/>
          </p:cNvSpPr>
          <p:nvPr>
            <p:ph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66F28D-360C-1621-B74C-F1371B3234A0}"/>
              </a:ext>
            </a:extLst>
          </p:cNvPr>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EC51F0-5051-E53C-BEED-5300208C0D87}"/>
              </a:ext>
            </a:extLst>
          </p:cNvPr>
          <p:cNvSpPr>
            <a:spLocks noGrp="1"/>
          </p:cNvSpPr>
          <p:nvPr>
            <p:ph type="dt" sz="half" idx="10"/>
          </p:nvPr>
        </p:nvSpPr>
        <p:spPr/>
        <p:txBody>
          <a:bodyPr/>
          <a:lstStyle>
            <a:lvl1pPr>
              <a:defRPr/>
            </a:lvl1pPr>
          </a:lstStyle>
          <a:p>
            <a:endParaRPr lang="en-US" altLang="zh-CN"/>
          </a:p>
        </p:txBody>
      </p:sp>
      <p:sp>
        <p:nvSpPr>
          <p:cNvPr id="6" name="Footer Placeholder 5">
            <a:extLst>
              <a:ext uri="{FF2B5EF4-FFF2-40B4-BE49-F238E27FC236}">
                <a16:creationId xmlns:a16="http://schemas.microsoft.com/office/drawing/2014/main" id="{FB8245CC-401B-6A9F-3647-E6AF2F7899FD}"/>
              </a:ext>
            </a:extLst>
          </p:cNvPr>
          <p:cNvSpPr>
            <a:spLocks noGrp="1"/>
          </p:cNvSpPr>
          <p:nvPr>
            <p:ph type="ftr" sz="quarter" idx="11"/>
          </p:nvPr>
        </p:nvSpPr>
        <p:spPr/>
        <p:txBody>
          <a:bodyPr/>
          <a:lstStyle>
            <a:lvl1pPr>
              <a:defRPr/>
            </a:lvl1pPr>
          </a:lstStyle>
          <a:p>
            <a:endParaRPr lang="en-US" altLang="zh-CN"/>
          </a:p>
        </p:txBody>
      </p:sp>
      <p:sp>
        <p:nvSpPr>
          <p:cNvPr id="7" name="Slide Number Placeholder 6">
            <a:extLst>
              <a:ext uri="{FF2B5EF4-FFF2-40B4-BE49-F238E27FC236}">
                <a16:creationId xmlns:a16="http://schemas.microsoft.com/office/drawing/2014/main" id="{184F20E1-96EA-97FC-3C7A-E97FE215011E}"/>
              </a:ext>
            </a:extLst>
          </p:cNvPr>
          <p:cNvSpPr>
            <a:spLocks noGrp="1"/>
          </p:cNvSpPr>
          <p:nvPr>
            <p:ph type="sldNum" sz="quarter" idx="12"/>
          </p:nvPr>
        </p:nvSpPr>
        <p:spPr/>
        <p:txBody>
          <a:bodyPr/>
          <a:lstStyle>
            <a:lvl1pPr>
              <a:defRPr/>
            </a:lvl1pPr>
          </a:lstStyle>
          <a:p>
            <a:fld id="{3589B407-4CF9-4E92-A0E0-8E24291598B4}" type="slidenum">
              <a:rPr lang="en-US" altLang="zh-CN"/>
              <a:pPr/>
              <a:t>‹#›</a:t>
            </a:fld>
            <a:endParaRPr lang="en-US" altLang="zh-CN"/>
          </a:p>
        </p:txBody>
      </p:sp>
    </p:spTree>
    <p:extLst>
      <p:ext uri="{BB962C8B-B14F-4D97-AF65-F5344CB8AC3E}">
        <p14:creationId xmlns:p14="http://schemas.microsoft.com/office/powerpoint/2010/main" val="3381334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3DF18-CD41-AA1F-508F-2336F2209E9E}"/>
              </a:ext>
            </a:extLst>
          </p:cNvPr>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CA85CA-618A-C953-AE73-463007C4B665}"/>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CFB9B8-94BA-210F-F697-DA9D04EE5F68}"/>
              </a:ext>
            </a:extLst>
          </p:cNvPr>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1E45D03-99D9-8AF7-768D-B476DCB978C3}"/>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E6F89C-880F-C867-E426-637B6F68C685}"/>
              </a:ext>
            </a:extLst>
          </p:cNvPr>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2FA0F5-63DD-7CE1-1E29-012645D1F807}"/>
              </a:ext>
            </a:extLst>
          </p:cNvPr>
          <p:cNvSpPr>
            <a:spLocks noGrp="1"/>
          </p:cNvSpPr>
          <p:nvPr>
            <p:ph type="dt" sz="half" idx="10"/>
          </p:nvPr>
        </p:nvSpPr>
        <p:spPr/>
        <p:txBody>
          <a:bodyPr/>
          <a:lstStyle>
            <a:lvl1pPr>
              <a:defRPr/>
            </a:lvl1pPr>
          </a:lstStyle>
          <a:p>
            <a:endParaRPr lang="en-US" altLang="zh-CN"/>
          </a:p>
        </p:txBody>
      </p:sp>
      <p:sp>
        <p:nvSpPr>
          <p:cNvPr id="8" name="Footer Placeholder 7">
            <a:extLst>
              <a:ext uri="{FF2B5EF4-FFF2-40B4-BE49-F238E27FC236}">
                <a16:creationId xmlns:a16="http://schemas.microsoft.com/office/drawing/2014/main" id="{881A046A-F2B0-B70C-03DD-6443BCB66685}"/>
              </a:ext>
            </a:extLst>
          </p:cNvPr>
          <p:cNvSpPr>
            <a:spLocks noGrp="1"/>
          </p:cNvSpPr>
          <p:nvPr>
            <p:ph type="ftr" sz="quarter" idx="11"/>
          </p:nvPr>
        </p:nvSpPr>
        <p:spPr/>
        <p:txBody>
          <a:bodyPr/>
          <a:lstStyle>
            <a:lvl1pPr>
              <a:defRPr/>
            </a:lvl1pPr>
          </a:lstStyle>
          <a:p>
            <a:endParaRPr lang="en-US" altLang="zh-CN"/>
          </a:p>
        </p:txBody>
      </p:sp>
      <p:sp>
        <p:nvSpPr>
          <p:cNvPr id="9" name="Slide Number Placeholder 8">
            <a:extLst>
              <a:ext uri="{FF2B5EF4-FFF2-40B4-BE49-F238E27FC236}">
                <a16:creationId xmlns:a16="http://schemas.microsoft.com/office/drawing/2014/main" id="{CE5C834D-E2B5-BBB0-A22B-7DCDCD4235E8}"/>
              </a:ext>
            </a:extLst>
          </p:cNvPr>
          <p:cNvSpPr>
            <a:spLocks noGrp="1"/>
          </p:cNvSpPr>
          <p:nvPr>
            <p:ph type="sldNum" sz="quarter" idx="12"/>
          </p:nvPr>
        </p:nvSpPr>
        <p:spPr/>
        <p:txBody>
          <a:bodyPr/>
          <a:lstStyle>
            <a:lvl1pPr>
              <a:defRPr/>
            </a:lvl1pPr>
          </a:lstStyle>
          <a:p>
            <a:fld id="{2F3C3A5A-FCCD-4E80-8E56-287A8AACC6DC}" type="slidenum">
              <a:rPr lang="en-US" altLang="zh-CN"/>
              <a:pPr/>
              <a:t>‹#›</a:t>
            </a:fld>
            <a:endParaRPr lang="en-US" altLang="zh-CN"/>
          </a:p>
        </p:txBody>
      </p:sp>
    </p:spTree>
    <p:extLst>
      <p:ext uri="{BB962C8B-B14F-4D97-AF65-F5344CB8AC3E}">
        <p14:creationId xmlns:p14="http://schemas.microsoft.com/office/powerpoint/2010/main" val="3078491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3F06F-5589-2E43-69E2-0F26DBF9008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109602-175A-7009-99FE-D807B5E032C6}"/>
              </a:ext>
            </a:extLst>
          </p:cNvPr>
          <p:cNvSpPr>
            <a:spLocks noGrp="1"/>
          </p:cNvSpPr>
          <p:nvPr>
            <p:ph type="dt" sz="half" idx="10"/>
          </p:nvPr>
        </p:nvSpPr>
        <p:spPr/>
        <p:txBody>
          <a:bodyPr/>
          <a:lstStyle>
            <a:lvl1pPr>
              <a:defRPr/>
            </a:lvl1pPr>
          </a:lstStyle>
          <a:p>
            <a:endParaRPr lang="en-US" altLang="zh-CN"/>
          </a:p>
        </p:txBody>
      </p:sp>
      <p:sp>
        <p:nvSpPr>
          <p:cNvPr id="4" name="Footer Placeholder 3">
            <a:extLst>
              <a:ext uri="{FF2B5EF4-FFF2-40B4-BE49-F238E27FC236}">
                <a16:creationId xmlns:a16="http://schemas.microsoft.com/office/drawing/2014/main" id="{0950EFD9-B028-23C9-AD0F-1003D8404EC2}"/>
              </a:ext>
            </a:extLst>
          </p:cNvPr>
          <p:cNvSpPr>
            <a:spLocks noGrp="1"/>
          </p:cNvSpPr>
          <p:nvPr>
            <p:ph type="ftr" sz="quarter" idx="11"/>
          </p:nvPr>
        </p:nvSpPr>
        <p:spPr/>
        <p:txBody>
          <a:bodyPr/>
          <a:lstStyle>
            <a:lvl1pPr>
              <a:defRPr/>
            </a:lvl1pPr>
          </a:lstStyle>
          <a:p>
            <a:endParaRPr lang="en-US" altLang="zh-CN"/>
          </a:p>
        </p:txBody>
      </p:sp>
      <p:sp>
        <p:nvSpPr>
          <p:cNvPr id="5" name="Slide Number Placeholder 4">
            <a:extLst>
              <a:ext uri="{FF2B5EF4-FFF2-40B4-BE49-F238E27FC236}">
                <a16:creationId xmlns:a16="http://schemas.microsoft.com/office/drawing/2014/main" id="{D2C71382-14BF-1859-2487-2591102EF1E1}"/>
              </a:ext>
            </a:extLst>
          </p:cNvPr>
          <p:cNvSpPr>
            <a:spLocks noGrp="1"/>
          </p:cNvSpPr>
          <p:nvPr>
            <p:ph type="sldNum" sz="quarter" idx="12"/>
          </p:nvPr>
        </p:nvSpPr>
        <p:spPr/>
        <p:txBody>
          <a:bodyPr/>
          <a:lstStyle>
            <a:lvl1pPr>
              <a:defRPr/>
            </a:lvl1pPr>
          </a:lstStyle>
          <a:p>
            <a:fld id="{3044B6AF-09F7-4377-9383-E92AAEEB5C35}" type="slidenum">
              <a:rPr lang="en-US" altLang="zh-CN"/>
              <a:pPr/>
              <a:t>‹#›</a:t>
            </a:fld>
            <a:endParaRPr lang="en-US" altLang="zh-CN"/>
          </a:p>
        </p:txBody>
      </p:sp>
    </p:spTree>
    <p:extLst>
      <p:ext uri="{BB962C8B-B14F-4D97-AF65-F5344CB8AC3E}">
        <p14:creationId xmlns:p14="http://schemas.microsoft.com/office/powerpoint/2010/main" val="567703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C01BD6-9E7D-37A4-40D5-6973A33AFECD}"/>
              </a:ext>
            </a:extLst>
          </p:cNvPr>
          <p:cNvSpPr>
            <a:spLocks noGrp="1"/>
          </p:cNvSpPr>
          <p:nvPr>
            <p:ph type="dt" sz="half" idx="10"/>
          </p:nvPr>
        </p:nvSpPr>
        <p:spPr/>
        <p:txBody>
          <a:bodyPr/>
          <a:lstStyle>
            <a:lvl1pPr>
              <a:defRPr/>
            </a:lvl1pPr>
          </a:lstStyle>
          <a:p>
            <a:endParaRPr lang="en-US" altLang="zh-CN"/>
          </a:p>
        </p:txBody>
      </p:sp>
      <p:sp>
        <p:nvSpPr>
          <p:cNvPr id="3" name="Footer Placeholder 2">
            <a:extLst>
              <a:ext uri="{FF2B5EF4-FFF2-40B4-BE49-F238E27FC236}">
                <a16:creationId xmlns:a16="http://schemas.microsoft.com/office/drawing/2014/main" id="{54EC37F0-0277-DBD4-E918-82E1404D25C7}"/>
              </a:ext>
            </a:extLst>
          </p:cNvPr>
          <p:cNvSpPr>
            <a:spLocks noGrp="1"/>
          </p:cNvSpPr>
          <p:nvPr>
            <p:ph type="ftr" sz="quarter" idx="11"/>
          </p:nvPr>
        </p:nvSpPr>
        <p:spPr/>
        <p:txBody>
          <a:bodyPr/>
          <a:lstStyle>
            <a:lvl1pPr>
              <a:defRPr/>
            </a:lvl1pPr>
          </a:lstStyle>
          <a:p>
            <a:endParaRPr lang="en-US" altLang="zh-CN"/>
          </a:p>
        </p:txBody>
      </p:sp>
      <p:sp>
        <p:nvSpPr>
          <p:cNvPr id="4" name="Slide Number Placeholder 3">
            <a:extLst>
              <a:ext uri="{FF2B5EF4-FFF2-40B4-BE49-F238E27FC236}">
                <a16:creationId xmlns:a16="http://schemas.microsoft.com/office/drawing/2014/main" id="{50DB463D-C36A-FF92-FC0D-AED28F6D0AA7}"/>
              </a:ext>
            </a:extLst>
          </p:cNvPr>
          <p:cNvSpPr>
            <a:spLocks noGrp="1"/>
          </p:cNvSpPr>
          <p:nvPr>
            <p:ph type="sldNum" sz="quarter" idx="12"/>
          </p:nvPr>
        </p:nvSpPr>
        <p:spPr/>
        <p:txBody>
          <a:bodyPr/>
          <a:lstStyle>
            <a:lvl1pPr>
              <a:defRPr/>
            </a:lvl1pPr>
          </a:lstStyle>
          <a:p>
            <a:fld id="{585D5DD0-CBF6-475F-8953-ED207279DC95}" type="slidenum">
              <a:rPr lang="en-US" altLang="zh-CN"/>
              <a:pPr/>
              <a:t>‹#›</a:t>
            </a:fld>
            <a:endParaRPr lang="en-US" altLang="zh-CN"/>
          </a:p>
        </p:txBody>
      </p:sp>
    </p:spTree>
    <p:extLst>
      <p:ext uri="{BB962C8B-B14F-4D97-AF65-F5344CB8AC3E}">
        <p14:creationId xmlns:p14="http://schemas.microsoft.com/office/powerpoint/2010/main" val="3493246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017B-E6D0-E47C-6CD7-DD67D988587B}"/>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44043C-EABF-CFA0-D3C4-03339841CA06}"/>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1658EE-BA11-A986-1818-DC08D9A6A6C7}"/>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C08A69-E0EA-08CF-FD03-7C3EB2D51AF5}"/>
              </a:ext>
            </a:extLst>
          </p:cNvPr>
          <p:cNvSpPr>
            <a:spLocks noGrp="1"/>
          </p:cNvSpPr>
          <p:nvPr>
            <p:ph type="dt" sz="half" idx="10"/>
          </p:nvPr>
        </p:nvSpPr>
        <p:spPr/>
        <p:txBody>
          <a:bodyPr/>
          <a:lstStyle>
            <a:lvl1pPr>
              <a:defRPr/>
            </a:lvl1pPr>
          </a:lstStyle>
          <a:p>
            <a:endParaRPr lang="en-US" altLang="zh-CN"/>
          </a:p>
        </p:txBody>
      </p:sp>
      <p:sp>
        <p:nvSpPr>
          <p:cNvPr id="6" name="Footer Placeholder 5">
            <a:extLst>
              <a:ext uri="{FF2B5EF4-FFF2-40B4-BE49-F238E27FC236}">
                <a16:creationId xmlns:a16="http://schemas.microsoft.com/office/drawing/2014/main" id="{1F144701-1AF1-7412-4DC2-90015321C3AF}"/>
              </a:ext>
            </a:extLst>
          </p:cNvPr>
          <p:cNvSpPr>
            <a:spLocks noGrp="1"/>
          </p:cNvSpPr>
          <p:nvPr>
            <p:ph type="ftr" sz="quarter" idx="11"/>
          </p:nvPr>
        </p:nvSpPr>
        <p:spPr/>
        <p:txBody>
          <a:bodyPr/>
          <a:lstStyle>
            <a:lvl1pPr>
              <a:defRPr/>
            </a:lvl1pPr>
          </a:lstStyle>
          <a:p>
            <a:endParaRPr lang="en-US" altLang="zh-CN"/>
          </a:p>
        </p:txBody>
      </p:sp>
      <p:sp>
        <p:nvSpPr>
          <p:cNvPr id="7" name="Slide Number Placeholder 6">
            <a:extLst>
              <a:ext uri="{FF2B5EF4-FFF2-40B4-BE49-F238E27FC236}">
                <a16:creationId xmlns:a16="http://schemas.microsoft.com/office/drawing/2014/main" id="{1C6FF299-C2AF-EC3C-D69F-39293EF08B95}"/>
              </a:ext>
            </a:extLst>
          </p:cNvPr>
          <p:cNvSpPr>
            <a:spLocks noGrp="1"/>
          </p:cNvSpPr>
          <p:nvPr>
            <p:ph type="sldNum" sz="quarter" idx="12"/>
          </p:nvPr>
        </p:nvSpPr>
        <p:spPr/>
        <p:txBody>
          <a:bodyPr/>
          <a:lstStyle>
            <a:lvl1pPr>
              <a:defRPr/>
            </a:lvl1pPr>
          </a:lstStyle>
          <a:p>
            <a:fld id="{AF0095BB-F51C-4075-997D-5DDAAA55E337}" type="slidenum">
              <a:rPr lang="en-US" altLang="zh-CN"/>
              <a:pPr/>
              <a:t>‹#›</a:t>
            </a:fld>
            <a:endParaRPr lang="en-US" altLang="zh-CN"/>
          </a:p>
        </p:txBody>
      </p:sp>
    </p:spTree>
    <p:extLst>
      <p:ext uri="{BB962C8B-B14F-4D97-AF65-F5344CB8AC3E}">
        <p14:creationId xmlns:p14="http://schemas.microsoft.com/office/powerpoint/2010/main" val="2150065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2257A-DA04-F357-C3D3-818A17A8E795}"/>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52D13C-DE17-0403-46FF-25A0C2B59889}"/>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24A689-B351-DC03-0345-CFC6D2CF54C2}"/>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2F3A32-32D3-ACFE-DF5E-A84E73972C16}"/>
              </a:ext>
            </a:extLst>
          </p:cNvPr>
          <p:cNvSpPr>
            <a:spLocks noGrp="1"/>
          </p:cNvSpPr>
          <p:nvPr>
            <p:ph type="dt" sz="half" idx="10"/>
          </p:nvPr>
        </p:nvSpPr>
        <p:spPr/>
        <p:txBody>
          <a:bodyPr/>
          <a:lstStyle>
            <a:lvl1pPr>
              <a:defRPr/>
            </a:lvl1pPr>
          </a:lstStyle>
          <a:p>
            <a:endParaRPr lang="en-US" altLang="zh-CN"/>
          </a:p>
        </p:txBody>
      </p:sp>
      <p:sp>
        <p:nvSpPr>
          <p:cNvPr id="6" name="Footer Placeholder 5">
            <a:extLst>
              <a:ext uri="{FF2B5EF4-FFF2-40B4-BE49-F238E27FC236}">
                <a16:creationId xmlns:a16="http://schemas.microsoft.com/office/drawing/2014/main" id="{A87E7194-9A24-7228-803D-02C1978E8A61}"/>
              </a:ext>
            </a:extLst>
          </p:cNvPr>
          <p:cNvSpPr>
            <a:spLocks noGrp="1"/>
          </p:cNvSpPr>
          <p:nvPr>
            <p:ph type="ftr" sz="quarter" idx="11"/>
          </p:nvPr>
        </p:nvSpPr>
        <p:spPr/>
        <p:txBody>
          <a:bodyPr/>
          <a:lstStyle>
            <a:lvl1pPr>
              <a:defRPr/>
            </a:lvl1pPr>
          </a:lstStyle>
          <a:p>
            <a:endParaRPr lang="en-US" altLang="zh-CN"/>
          </a:p>
        </p:txBody>
      </p:sp>
      <p:sp>
        <p:nvSpPr>
          <p:cNvPr id="7" name="Slide Number Placeholder 6">
            <a:extLst>
              <a:ext uri="{FF2B5EF4-FFF2-40B4-BE49-F238E27FC236}">
                <a16:creationId xmlns:a16="http://schemas.microsoft.com/office/drawing/2014/main" id="{11C7A668-ADDB-DB22-6FDD-97068AC3650E}"/>
              </a:ext>
            </a:extLst>
          </p:cNvPr>
          <p:cNvSpPr>
            <a:spLocks noGrp="1"/>
          </p:cNvSpPr>
          <p:nvPr>
            <p:ph type="sldNum" sz="quarter" idx="12"/>
          </p:nvPr>
        </p:nvSpPr>
        <p:spPr/>
        <p:txBody>
          <a:bodyPr/>
          <a:lstStyle>
            <a:lvl1pPr>
              <a:defRPr/>
            </a:lvl1pPr>
          </a:lstStyle>
          <a:p>
            <a:fld id="{FF11F26E-EE3F-4214-8686-804AB2C27F93}" type="slidenum">
              <a:rPr lang="en-US" altLang="zh-CN"/>
              <a:pPr/>
              <a:t>‹#›</a:t>
            </a:fld>
            <a:endParaRPr lang="en-US" altLang="zh-CN"/>
          </a:p>
        </p:txBody>
      </p:sp>
    </p:spTree>
    <p:extLst>
      <p:ext uri="{BB962C8B-B14F-4D97-AF65-F5344CB8AC3E}">
        <p14:creationId xmlns:p14="http://schemas.microsoft.com/office/powerpoint/2010/main" val="19559198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FA398DF-F3DC-4E48-B529-600F1F2D80B3}"/>
              </a:ext>
            </a:extLst>
          </p:cNvPr>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027" name="Rectangle 3">
            <a:extLst>
              <a:ext uri="{FF2B5EF4-FFF2-40B4-BE49-F238E27FC236}">
                <a16:creationId xmlns:a16="http://schemas.microsoft.com/office/drawing/2014/main" id="{0303CE7D-CA2C-AE22-B405-1B417DA4503D}"/>
              </a:ext>
            </a:extLst>
          </p:cNvPr>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28" name="Rectangle 4">
            <a:extLst>
              <a:ext uri="{FF2B5EF4-FFF2-40B4-BE49-F238E27FC236}">
                <a16:creationId xmlns:a16="http://schemas.microsoft.com/office/drawing/2014/main" id="{CDA5872A-E3E9-03D7-1A09-727BB750DEA8}"/>
              </a:ext>
            </a:extLst>
          </p:cNvPr>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n-US" altLang="zh-CN"/>
          </a:p>
        </p:txBody>
      </p:sp>
      <p:sp>
        <p:nvSpPr>
          <p:cNvPr id="1029" name="Rectangle 5">
            <a:extLst>
              <a:ext uri="{FF2B5EF4-FFF2-40B4-BE49-F238E27FC236}">
                <a16:creationId xmlns:a16="http://schemas.microsoft.com/office/drawing/2014/main" id="{13C72B6F-6890-FBB5-01BB-1AE08B91A420}"/>
              </a:ext>
            </a:extLst>
          </p:cNvPr>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n-US" altLang="zh-CN"/>
          </a:p>
        </p:txBody>
      </p:sp>
      <p:sp>
        <p:nvSpPr>
          <p:cNvPr id="1030" name="Rectangle 6">
            <a:extLst>
              <a:ext uri="{FF2B5EF4-FFF2-40B4-BE49-F238E27FC236}">
                <a16:creationId xmlns:a16="http://schemas.microsoft.com/office/drawing/2014/main" id="{2C604E84-081B-469C-ECDC-2394870F555F}"/>
              </a:ext>
            </a:extLst>
          </p:cNvPr>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A2DF6EBC-8397-4C34-835F-FA1517F81E11}" type="slidenum">
              <a:rPr lang="en-US" altLang="zh-CN"/>
              <a:pPr/>
              <a:t>‹#›</a:t>
            </a:fld>
            <a:endParaRPr lang="en-US" altLang="zh-CN"/>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Lst>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2pPr>
      <a:lvl3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3pPr>
      <a:lvl4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4pPr>
      <a:lvl5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5pPr>
      <a:lvl6pPr marL="4572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6pPr>
      <a:lvl7pPr marL="9144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7pPr>
      <a:lvl8pPr marL="13716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8pPr>
      <a:lvl9pPr marL="18288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2.xml" /><Relationship Id="rId4" Type="http://schemas.microsoft.com/office/2007/relationships/hdphoto" Target="../media/hdphoto1.wdp"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Layout" Target="../slideLayouts/slideLayout1.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1.xml" /></Relationships>
</file>

<file path=ppt/slides/_rels/slide24.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1.xml" /></Relationships>
</file>

<file path=ppt/slides/_rels/slide25.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1.xml" /></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2822A1-7085-651B-553F-39A9F5B73351}"/>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30"/>
                    </a14:imgEffect>
                  </a14:imgLayer>
                </a14:imgProps>
              </a:ext>
              <a:ext uri="{28A0092B-C50C-407E-A947-70E740481C1C}">
                <a14:useLocalDpi xmlns:a14="http://schemas.microsoft.com/office/drawing/2010/main" val="0"/>
              </a:ext>
            </a:extLst>
          </a:blip>
          <a:stretch>
            <a:fillRect/>
          </a:stretch>
        </p:blipFill>
        <p:spPr>
          <a:xfrm>
            <a:off x="-108325" y="-63243"/>
            <a:ext cx="10479286" cy="6984485"/>
          </a:xfrm>
          <a:prstGeom prst="rect">
            <a:avLst/>
          </a:prstGeom>
        </p:spPr>
      </p:pic>
      <p:sp>
        <p:nvSpPr>
          <p:cNvPr id="8" name="TextBox 7">
            <a:extLst>
              <a:ext uri="{FF2B5EF4-FFF2-40B4-BE49-F238E27FC236}">
                <a16:creationId xmlns:a16="http://schemas.microsoft.com/office/drawing/2014/main" id="{A9B87346-3B50-8C94-E4D6-9D96210EB967}"/>
              </a:ext>
            </a:extLst>
          </p:cNvPr>
          <p:cNvSpPr txBox="1"/>
          <p:nvPr/>
        </p:nvSpPr>
        <p:spPr>
          <a:xfrm>
            <a:off x="1855091" y="2492935"/>
            <a:ext cx="6552454" cy="1323439"/>
          </a:xfrm>
          <a:prstGeom prst="rect">
            <a:avLst/>
          </a:prstGeom>
          <a:noFill/>
          <a:effectLst/>
        </p:spPr>
        <p:txBody>
          <a:bodyPr wrap="square" rtlCol="0">
            <a:spAutoFit/>
          </a:bodyPr>
          <a:lstStyle/>
          <a:p>
            <a:pPr algn="ctr"/>
            <a:r>
              <a:rPr lang="en-US" sz="4000" b="1" dirty="0">
                <a:solidFill>
                  <a:schemeClr val="bg1"/>
                </a:solidFill>
                <a:highlight>
                  <a:srgbClr val="808080"/>
                </a:highlight>
                <a:latin typeface="Times New Roman" panose="02020603050405020304" pitchFamily="18" charset="0"/>
                <a:cs typeface="Times New Roman" panose="02020603050405020304" pitchFamily="18" charset="0"/>
              </a:rPr>
              <a:t>Real Time Voice Cloning Using Neural Fusion</a:t>
            </a:r>
            <a:endParaRPr lang="en-IN" sz="4000" b="1" dirty="0">
              <a:solidFill>
                <a:schemeClr val="bg1"/>
              </a:solidFill>
              <a:highlight>
                <a:srgbClr val="80808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9833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5465F418-F236-29B3-2A36-0C792754D7F9}"/>
              </a:ext>
            </a:extLst>
          </p:cNvPr>
          <p:cNvSpPr>
            <a:spLocks noGrp="1" noChangeArrowheads="1"/>
          </p:cNvSpPr>
          <p:nvPr>
            <p:ph type="title" idx="4294967295"/>
          </p:nvPr>
        </p:nvSpPr>
        <p:spPr>
          <a:xfrm>
            <a:off x="520230" y="283546"/>
            <a:ext cx="8229600" cy="1143000"/>
          </a:xfrm>
          <a:noFill/>
          <a:ln/>
        </p:spPr>
        <p:txBody>
          <a:bodyPr/>
          <a:lstStyle/>
          <a:p>
            <a:r>
              <a:rPr lang="en-US" altLang="zh-CN" sz="3200" dirty="0">
                <a:latin typeface="Andalus" panose="02020603050405020304" pitchFamily="18" charset="-78"/>
                <a:sym typeface="Andalus" panose="02020603050405020304" pitchFamily="18" charset="-78"/>
              </a:rPr>
              <a:t>ADVANTAGES OF PROPOSED METHOD </a:t>
            </a:r>
            <a:endParaRPr lang="en-US" altLang="zh-CN" sz="3200" dirty="0"/>
          </a:p>
        </p:txBody>
      </p:sp>
      <p:sp>
        <p:nvSpPr>
          <p:cNvPr id="2" name="Rectangle 1">
            <a:extLst>
              <a:ext uri="{FF2B5EF4-FFF2-40B4-BE49-F238E27FC236}">
                <a16:creationId xmlns:a16="http://schemas.microsoft.com/office/drawing/2014/main" id="{8DD494C1-5C8B-A31C-A29B-779B7672CED2}"/>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3">
            <a:extLst>
              <a:ext uri="{FF2B5EF4-FFF2-40B4-BE49-F238E27FC236}">
                <a16:creationId xmlns:a16="http://schemas.microsoft.com/office/drawing/2014/main" id="{D33D2915-49D5-11D8-B4BB-C000F77D438B}"/>
              </a:ext>
            </a:extLst>
          </p:cNvPr>
          <p:cNvSpPr>
            <a:spLocks noGrp="1" noChangeArrowheads="1"/>
          </p:cNvSpPr>
          <p:nvPr>
            <p:ph type="body" idx="1"/>
          </p:nvPr>
        </p:nvSpPr>
        <p:spPr>
          <a:xfrm>
            <a:off x="1002495" y="2348925"/>
            <a:ext cx="7139010" cy="3268900"/>
          </a:xfrm>
          <a:noFill/>
          <a:ln/>
        </p:spPr>
        <p:txBody>
          <a:bodyPr/>
          <a:lstStyle/>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The proposed system clone voice in real time.</a:t>
            </a:r>
          </a:p>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It need less sample voice data as input than existing system.</a:t>
            </a:r>
          </a:p>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Voice breaks are reduced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52BCEC0-01CE-AAE8-1051-5ADA9486AB3C}"/>
              </a:ext>
            </a:extLst>
          </p:cNvPr>
          <p:cNvSpPr>
            <a:spLocks noGrp="1" noChangeArrowheads="1"/>
          </p:cNvSpPr>
          <p:nvPr>
            <p:ph type="title" idx="4294967295"/>
          </p:nvPr>
        </p:nvSpPr>
        <p:spPr>
          <a:noFill/>
          <a:ln/>
        </p:spPr>
        <p:txBody>
          <a:bodyPr/>
          <a:lstStyle/>
          <a:p>
            <a:r>
              <a:rPr lang="en-US" altLang="zh-CN" sz="3200" dirty="0">
                <a:latin typeface="Andalus" panose="02020603050405020304" pitchFamily="18" charset="-78"/>
                <a:sym typeface="Andalus" panose="02020603050405020304" pitchFamily="18" charset="-78"/>
              </a:rPr>
              <a:t>APPLICATION</a:t>
            </a:r>
            <a:endParaRPr lang="en-US" altLang="zh-CN" sz="3200" dirty="0"/>
          </a:p>
        </p:txBody>
      </p:sp>
      <p:sp>
        <p:nvSpPr>
          <p:cNvPr id="12291" name="Rectangle 3">
            <a:extLst>
              <a:ext uri="{FF2B5EF4-FFF2-40B4-BE49-F238E27FC236}">
                <a16:creationId xmlns:a16="http://schemas.microsoft.com/office/drawing/2014/main" id="{547ED5A7-4791-B3C0-9DD1-D1DD2D16EBC5}"/>
              </a:ext>
            </a:extLst>
          </p:cNvPr>
          <p:cNvSpPr>
            <a:spLocks noGrp="1" noChangeArrowheads="1"/>
          </p:cNvSpPr>
          <p:nvPr>
            <p:ph type="body" idx="1"/>
          </p:nvPr>
        </p:nvSpPr>
        <p:spPr>
          <a:xfrm>
            <a:off x="743573" y="1716730"/>
            <a:ext cx="7572227" cy="3424540"/>
          </a:xfrm>
          <a:noFill/>
          <a:ln/>
        </p:spPr>
        <p:txBody>
          <a:bodyPr/>
          <a:lstStyle/>
          <a:p>
            <a:pPr marL="342900" indent="-342900" algn="l">
              <a:buFontTx/>
              <a:buChar char="•"/>
            </a:pPr>
            <a:r>
              <a:rPr lang="en-US" altLang="en-US" sz="2000" dirty="0">
                <a:latin typeface="Times New Roman" panose="02020603050405020304" pitchFamily="18" charset="0"/>
                <a:sym typeface="Times New Roman" panose="02020603050405020304" pitchFamily="18" charset="0"/>
              </a:rPr>
              <a:t>This application can clone voice of any person in real time if the sample voice is given as input. </a:t>
            </a:r>
          </a:p>
          <a:p>
            <a:pPr marL="342900" indent="-342900" algn="l">
              <a:buFontTx/>
              <a:buChar char="•"/>
            </a:pPr>
            <a:r>
              <a:rPr lang="en-US" altLang="en-US" sz="2000" dirty="0">
                <a:latin typeface="Times New Roman" panose="02020603050405020304" pitchFamily="18" charset="0"/>
                <a:sym typeface="Times New Roman" panose="02020603050405020304" pitchFamily="18" charset="0"/>
              </a:rPr>
              <a:t>It can record the minimum 5second voice or user ,clone it and use the voice in TTS application</a:t>
            </a:r>
          </a:p>
          <a:p>
            <a:pPr marL="342900" indent="-342900" algn="l">
              <a:buFontTx/>
              <a:buChar char="•"/>
            </a:pPr>
            <a:r>
              <a:rPr lang="en-US" altLang="en-US" sz="2000" dirty="0">
                <a:latin typeface="Times New Roman" panose="02020603050405020304" pitchFamily="18" charset="0"/>
                <a:sym typeface="Times New Roman" panose="02020603050405020304" pitchFamily="18" charset="0"/>
              </a:rPr>
              <a:t>Once the  voice is cloned the user can enter the text in the text box and text shall be converted in to speech and recorded by the application the recorded speech can be saved in the desired folder by the user</a:t>
            </a:r>
          </a:p>
          <a:p>
            <a:pPr marL="342900" indent="-342900" algn="l">
              <a:buFontTx/>
              <a:buChar char="•"/>
            </a:pPr>
            <a:endParaRPr lang="en-US" altLang="en-US" sz="2000" dirty="0">
              <a:latin typeface="Times New Roman" panose="02020603050405020304" pitchFamily="18" charset="0"/>
              <a:sym typeface="Times New Roman" panose="02020603050405020304" pitchFamily="18" charset="0"/>
            </a:endParaRPr>
          </a:p>
          <a:p>
            <a:pPr marL="342900" indent="-342900" algn="l"/>
            <a:endParaRPr lang="en-US" altLang="en-US" sz="3200" dirty="0"/>
          </a:p>
        </p:txBody>
      </p:sp>
      <p:sp>
        <p:nvSpPr>
          <p:cNvPr id="2" name="Rectangle 1">
            <a:extLst>
              <a:ext uri="{FF2B5EF4-FFF2-40B4-BE49-F238E27FC236}">
                <a16:creationId xmlns:a16="http://schemas.microsoft.com/office/drawing/2014/main" id="{3E859FBA-F547-A5D4-BEE8-EA1E7ED1F3A7}"/>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7B9659C9-CEE7-D18D-B723-19DD73283D2B}"/>
              </a:ext>
            </a:extLst>
          </p:cNvPr>
          <p:cNvSpPr>
            <a:spLocks noGrp="1" noChangeArrowheads="1"/>
          </p:cNvSpPr>
          <p:nvPr>
            <p:ph type="title" idx="4294967295"/>
          </p:nvPr>
        </p:nvSpPr>
        <p:spPr>
          <a:xfrm>
            <a:off x="435086" y="422413"/>
            <a:ext cx="8229600" cy="1143000"/>
          </a:xfrm>
          <a:noFill/>
          <a:ln/>
        </p:spPr>
        <p:txBody>
          <a:bodyPr/>
          <a:lstStyle/>
          <a:p>
            <a:r>
              <a:rPr lang="en-US" altLang="zh-CN" sz="3200" dirty="0">
                <a:latin typeface="Andalus" panose="02020603050405020304" pitchFamily="18" charset="-78"/>
                <a:sym typeface="Andalus" panose="02020603050405020304" pitchFamily="18" charset="-78"/>
              </a:rPr>
              <a:t>BLOCK DIAGRAM</a:t>
            </a:r>
            <a:endParaRPr lang="en-US" altLang="zh-CN" sz="3200" dirty="0"/>
          </a:p>
        </p:txBody>
      </p:sp>
      <p:sp>
        <p:nvSpPr>
          <p:cNvPr id="15363" name="Rectangle 3">
            <a:extLst>
              <a:ext uri="{FF2B5EF4-FFF2-40B4-BE49-F238E27FC236}">
                <a16:creationId xmlns:a16="http://schemas.microsoft.com/office/drawing/2014/main" id="{EA0B5AB9-1FE6-9BF0-5082-7627B337F754}"/>
              </a:ext>
            </a:extLst>
          </p:cNvPr>
          <p:cNvSpPr>
            <a:spLocks noChangeArrowheads="1"/>
          </p:cNvSpPr>
          <p:nvPr/>
        </p:nvSpPr>
        <p:spPr bwMode="auto">
          <a:xfrm>
            <a:off x="2972971" y="1763289"/>
            <a:ext cx="1148383" cy="550502"/>
          </a:xfrm>
          <a:prstGeom prst="rect">
            <a:avLst/>
          </a:prstGeom>
          <a:solidFill>
            <a:srgbClr val="FFFFFF"/>
          </a:solidFill>
          <a:ln w="9525" cmpd="sng">
            <a:solidFill>
              <a:srgbClr val="000000"/>
            </a:solidFill>
            <a:miter lim="800000"/>
            <a:headEnd/>
            <a:tailEnd/>
          </a:ln>
        </p:spPr>
        <p:txBody>
          <a:bodyPr wrap="none" anchor="ctr"/>
          <a:lstStyle/>
          <a:p>
            <a:pPr algn="ctr"/>
            <a:r>
              <a:rPr lang="en-US" altLang="en-US" dirty="0">
                <a:solidFill>
                  <a:srgbClr val="000000"/>
                </a:solidFill>
                <a:latin typeface="Times New Roman" panose="02020603050405020304" pitchFamily="18" charset="0"/>
                <a:sym typeface="Times New Roman" panose="02020603050405020304" pitchFamily="18" charset="0"/>
              </a:rPr>
              <a:t>Speaker</a:t>
            </a:r>
          </a:p>
          <a:p>
            <a:pPr algn="ctr"/>
            <a:r>
              <a:rPr lang="en-US" altLang="en-US" dirty="0">
                <a:solidFill>
                  <a:srgbClr val="000000"/>
                </a:solidFill>
                <a:latin typeface="Times New Roman" panose="02020603050405020304" pitchFamily="18" charset="0"/>
                <a:sym typeface="Times New Roman" panose="02020603050405020304" pitchFamily="18" charset="0"/>
              </a:rPr>
              <a:t>Encoder</a:t>
            </a:r>
          </a:p>
        </p:txBody>
      </p:sp>
      <p:sp>
        <p:nvSpPr>
          <p:cNvPr id="15364" name="Rectangle 4">
            <a:extLst>
              <a:ext uri="{FF2B5EF4-FFF2-40B4-BE49-F238E27FC236}">
                <a16:creationId xmlns:a16="http://schemas.microsoft.com/office/drawing/2014/main" id="{AAC81F16-5AE9-1880-183F-D19097AB6CDE}"/>
              </a:ext>
            </a:extLst>
          </p:cNvPr>
          <p:cNvSpPr>
            <a:spLocks noChangeArrowheads="1"/>
          </p:cNvSpPr>
          <p:nvPr/>
        </p:nvSpPr>
        <p:spPr bwMode="auto">
          <a:xfrm>
            <a:off x="4755943" y="2836655"/>
            <a:ext cx="1173842" cy="545517"/>
          </a:xfrm>
          <a:prstGeom prst="rect">
            <a:avLst/>
          </a:prstGeom>
          <a:solidFill>
            <a:srgbClr val="FFFFFF"/>
          </a:solidFill>
          <a:ln w="9525" cap="flat" cmpd="sng">
            <a:solidFill>
              <a:srgbClr val="000000"/>
            </a:solidFill>
            <a:miter lim="800000"/>
            <a:headEnd/>
            <a:tailEnd/>
          </a:ln>
        </p:spPr>
        <p:txBody>
          <a:bodyPr wrap="none" anchor="ctr"/>
          <a:lstStyle/>
          <a:p>
            <a:pPr algn="ctr"/>
            <a:r>
              <a:rPr lang="en-US" altLang="en-US" dirty="0">
                <a:solidFill>
                  <a:srgbClr val="000000"/>
                </a:solidFill>
                <a:latin typeface="Times New Roman" panose="02020603050405020304" pitchFamily="18" charset="0"/>
                <a:sym typeface="Times New Roman" panose="02020603050405020304" pitchFamily="18" charset="0"/>
              </a:rPr>
              <a:t>Vocoder</a:t>
            </a:r>
          </a:p>
        </p:txBody>
      </p:sp>
      <p:sp>
        <p:nvSpPr>
          <p:cNvPr id="15371" name="Rectangle 11">
            <a:extLst>
              <a:ext uri="{FF2B5EF4-FFF2-40B4-BE49-F238E27FC236}">
                <a16:creationId xmlns:a16="http://schemas.microsoft.com/office/drawing/2014/main" id="{B88F2035-0204-2382-0C4C-58F929D888D7}"/>
              </a:ext>
            </a:extLst>
          </p:cNvPr>
          <p:cNvSpPr>
            <a:spLocks noChangeArrowheads="1"/>
          </p:cNvSpPr>
          <p:nvPr/>
        </p:nvSpPr>
        <p:spPr bwMode="auto">
          <a:xfrm>
            <a:off x="2726565" y="2831683"/>
            <a:ext cx="1418191" cy="550502"/>
          </a:xfrm>
          <a:prstGeom prst="rect">
            <a:avLst/>
          </a:prstGeom>
          <a:solidFill>
            <a:srgbClr val="FFFFFF"/>
          </a:solidFill>
          <a:ln w="9525" cap="flat" cmpd="sng">
            <a:solidFill>
              <a:srgbClr val="000000"/>
            </a:solidFill>
            <a:miter lim="800000"/>
            <a:headEnd/>
            <a:tailEnd/>
          </a:ln>
        </p:spPr>
        <p:txBody>
          <a:bodyPr wrap="none" anchor="ctr"/>
          <a:lstStyle/>
          <a:p>
            <a:pPr algn="ctr"/>
            <a:r>
              <a:rPr lang="en-US" altLang="en-US" dirty="0">
                <a:solidFill>
                  <a:srgbClr val="000000"/>
                </a:solidFill>
                <a:latin typeface="Times New Roman" panose="02020603050405020304" pitchFamily="18" charset="0"/>
                <a:sym typeface="Times New Roman" panose="02020603050405020304" pitchFamily="18" charset="0"/>
              </a:rPr>
              <a:t>Synthesizer</a:t>
            </a:r>
            <a:r>
              <a:rPr lang="en-US" altLang="en-US" dirty="0">
                <a:solidFill>
                  <a:srgbClr val="000000"/>
                </a:solidFill>
              </a:rPr>
              <a:t> </a:t>
            </a:r>
            <a:endParaRPr lang="en-US" altLang="en-US" dirty="0"/>
          </a:p>
        </p:txBody>
      </p:sp>
      <p:sp>
        <p:nvSpPr>
          <p:cNvPr id="15376" name="Line 16">
            <a:extLst>
              <a:ext uri="{FF2B5EF4-FFF2-40B4-BE49-F238E27FC236}">
                <a16:creationId xmlns:a16="http://schemas.microsoft.com/office/drawing/2014/main" id="{618EDB13-4773-0D50-87E7-BB3CF195B59F}"/>
              </a:ext>
            </a:extLst>
          </p:cNvPr>
          <p:cNvSpPr>
            <a:spLocks noChangeShapeType="1"/>
          </p:cNvSpPr>
          <p:nvPr/>
        </p:nvSpPr>
        <p:spPr bwMode="auto">
          <a:xfrm>
            <a:off x="4144756" y="3177280"/>
            <a:ext cx="611187" cy="0"/>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a:solidFill>
                <a:srgbClr val="000000"/>
              </a:solidFill>
            </a:endParaRPr>
          </a:p>
        </p:txBody>
      </p:sp>
      <p:sp>
        <p:nvSpPr>
          <p:cNvPr id="2" name="Rectangle 1">
            <a:extLst>
              <a:ext uri="{FF2B5EF4-FFF2-40B4-BE49-F238E27FC236}">
                <a16:creationId xmlns:a16="http://schemas.microsoft.com/office/drawing/2014/main" id="{42F26472-B71A-E122-1578-92DC6B580CAE}"/>
              </a:ext>
            </a:extLst>
          </p:cNvPr>
          <p:cNvSpPr/>
          <p:nvPr/>
        </p:nvSpPr>
        <p:spPr>
          <a:xfrm>
            <a:off x="271709" y="260780"/>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Line 7">
            <a:extLst>
              <a:ext uri="{FF2B5EF4-FFF2-40B4-BE49-F238E27FC236}">
                <a16:creationId xmlns:a16="http://schemas.microsoft.com/office/drawing/2014/main" id="{5888F077-77C2-946B-F90A-A0165046404E}"/>
              </a:ext>
            </a:extLst>
          </p:cNvPr>
          <p:cNvSpPr>
            <a:spLocks noChangeShapeType="1"/>
          </p:cNvSpPr>
          <p:nvPr/>
        </p:nvSpPr>
        <p:spPr bwMode="auto">
          <a:xfrm>
            <a:off x="3435660" y="2386100"/>
            <a:ext cx="0" cy="445583"/>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a:solidFill>
                <a:srgbClr val="000000"/>
              </a:solidFill>
            </a:endParaRPr>
          </a:p>
        </p:txBody>
      </p:sp>
      <p:sp>
        <p:nvSpPr>
          <p:cNvPr id="12" name="Line 16">
            <a:extLst>
              <a:ext uri="{FF2B5EF4-FFF2-40B4-BE49-F238E27FC236}">
                <a16:creationId xmlns:a16="http://schemas.microsoft.com/office/drawing/2014/main" id="{4D655899-462A-0B6B-82A3-F75C03D369CE}"/>
              </a:ext>
            </a:extLst>
          </p:cNvPr>
          <p:cNvSpPr>
            <a:spLocks noChangeShapeType="1"/>
          </p:cNvSpPr>
          <p:nvPr/>
        </p:nvSpPr>
        <p:spPr bwMode="auto">
          <a:xfrm>
            <a:off x="5929785" y="3177280"/>
            <a:ext cx="611187" cy="0"/>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a:solidFill>
                <a:srgbClr val="000000"/>
              </a:solidFill>
            </a:endParaRPr>
          </a:p>
        </p:txBody>
      </p:sp>
      <p:sp>
        <p:nvSpPr>
          <p:cNvPr id="13" name="TextBox 12">
            <a:extLst>
              <a:ext uri="{FF2B5EF4-FFF2-40B4-BE49-F238E27FC236}">
                <a16:creationId xmlns:a16="http://schemas.microsoft.com/office/drawing/2014/main" id="{E2C800F1-EECF-42DC-5CF4-1E9F9D993CFC}"/>
              </a:ext>
            </a:extLst>
          </p:cNvPr>
          <p:cNvSpPr txBox="1"/>
          <p:nvPr/>
        </p:nvSpPr>
        <p:spPr>
          <a:xfrm>
            <a:off x="6531900" y="3012853"/>
            <a:ext cx="1324798" cy="369306"/>
          </a:xfrm>
          <a:prstGeom prst="rect">
            <a:avLst/>
          </a:prstGeom>
          <a:noFill/>
        </p:spPr>
        <p:txBody>
          <a:bodyPr wrap="square" rtlCol="0">
            <a:spAutoFit/>
          </a:bodyPr>
          <a:lstStyle/>
          <a:p>
            <a:r>
              <a:rPr lang="en-US" dirty="0"/>
              <a:t>Wave form</a:t>
            </a:r>
            <a:endParaRPr lang="en-IN" dirty="0"/>
          </a:p>
        </p:txBody>
      </p:sp>
      <p:sp>
        <p:nvSpPr>
          <p:cNvPr id="14" name="Line 16">
            <a:extLst>
              <a:ext uri="{FF2B5EF4-FFF2-40B4-BE49-F238E27FC236}">
                <a16:creationId xmlns:a16="http://schemas.microsoft.com/office/drawing/2014/main" id="{E6EC6F71-B997-6408-7306-5B9BBBC28EE0}"/>
              </a:ext>
            </a:extLst>
          </p:cNvPr>
          <p:cNvSpPr>
            <a:spLocks noChangeShapeType="1"/>
          </p:cNvSpPr>
          <p:nvPr/>
        </p:nvSpPr>
        <p:spPr bwMode="auto">
          <a:xfrm>
            <a:off x="2115378" y="3149391"/>
            <a:ext cx="611187" cy="0"/>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a:solidFill>
                <a:srgbClr val="000000"/>
              </a:solidFill>
            </a:endParaRPr>
          </a:p>
        </p:txBody>
      </p:sp>
      <p:sp>
        <p:nvSpPr>
          <p:cNvPr id="15" name="TextBox 14">
            <a:extLst>
              <a:ext uri="{FF2B5EF4-FFF2-40B4-BE49-F238E27FC236}">
                <a16:creationId xmlns:a16="http://schemas.microsoft.com/office/drawing/2014/main" id="{78971561-D45A-AC9F-00C6-7A7588C87982}"/>
              </a:ext>
            </a:extLst>
          </p:cNvPr>
          <p:cNvSpPr txBox="1"/>
          <p:nvPr/>
        </p:nvSpPr>
        <p:spPr>
          <a:xfrm>
            <a:off x="1331775" y="1878669"/>
            <a:ext cx="1614148" cy="369332"/>
          </a:xfrm>
          <a:prstGeom prst="rect">
            <a:avLst/>
          </a:prstGeom>
          <a:noFill/>
        </p:spPr>
        <p:txBody>
          <a:bodyPr wrap="square" rtlCol="0">
            <a:spAutoFit/>
          </a:bodyPr>
          <a:lstStyle/>
          <a:p>
            <a:r>
              <a:rPr lang="en-US" dirty="0"/>
              <a:t>Speaker </a:t>
            </a:r>
            <a:endParaRPr lang="en-IN" dirty="0"/>
          </a:p>
        </p:txBody>
      </p:sp>
      <p:sp>
        <p:nvSpPr>
          <p:cNvPr id="16" name="Line 16">
            <a:extLst>
              <a:ext uri="{FF2B5EF4-FFF2-40B4-BE49-F238E27FC236}">
                <a16:creationId xmlns:a16="http://schemas.microsoft.com/office/drawing/2014/main" id="{F00B91DB-AF28-A4EC-1DBC-0252F1D562E1}"/>
              </a:ext>
            </a:extLst>
          </p:cNvPr>
          <p:cNvSpPr>
            <a:spLocks noChangeShapeType="1"/>
          </p:cNvSpPr>
          <p:nvPr/>
        </p:nvSpPr>
        <p:spPr bwMode="auto">
          <a:xfrm>
            <a:off x="2334736" y="2070925"/>
            <a:ext cx="611187" cy="0"/>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dirty="0">
              <a:solidFill>
                <a:srgbClr val="000000"/>
              </a:solidFill>
            </a:endParaRPr>
          </a:p>
        </p:txBody>
      </p:sp>
      <p:sp>
        <p:nvSpPr>
          <p:cNvPr id="20" name="TextBox 19">
            <a:extLst>
              <a:ext uri="{FF2B5EF4-FFF2-40B4-BE49-F238E27FC236}">
                <a16:creationId xmlns:a16="http://schemas.microsoft.com/office/drawing/2014/main" id="{33D05A39-B32D-5773-3777-FB1BFBD582C8}"/>
              </a:ext>
            </a:extLst>
          </p:cNvPr>
          <p:cNvSpPr txBox="1"/>
          <p:nvPr/>
        </p:nvSpPr>
        <p:spPr>
          <a:xfrm>
            <a:off x="916545" y="2854114"/>
            <a:ext cx="1418191" cy="646331"/>
          </a:xfrm>
          <a:prstGeom prst="rect">
            <a:avLst/>
          </a:prstGeom>
          <a:noFill/>
        </p:spPr>
        <p:txBody>
          <a:bodyPr wrap="square" rtlCol="0">
            <a:spAutoFit/>
          </a:bodyPr>
          <a:lstStyle/>
          <a:p>
            <a:r>
              <a:rPr lang="en-US" dirty="0"/>
              <a:t>Phoneme</a:t>
            </a:r>
          </a:p>
          <a:p>
            <a:r>
              <a:rPr lang="en-US" dirty="0"/>
              <a:t>sequence</a:t>
            </a:r>
            <a:endParaRPr lang="en-IN" dirty="0"/>
          </a:p>
        </p:txBody>
      </p:sp>
      <p:sp>
        <p:nvSpPr>
          <p:cNvPr id="23" name="Rectangle 2">
            <a:extLst>
              <a:ext uri="{FF2B5EF4-FFF2-40B4-BE49-F238E27FC236}">
                <a16:creationId xmlns:a16="http://schemas.microsoft.com/office/drawing/2014/main" id="{BEC25312-F5ED-8B87-4323-DACF1C57EA91}"/>
              </a:ext>
            </a:extLst>
          </p:cNvPr>
          <p:cNvSpPr txBox="1">
            <a:spLocks noChangeArrowheads="1"/>
          </p:cNvSpPr>
          <p:nvPr/>
        </p:nvSpPr>
        <p:spPr bwMode="auto">
          <a:xfrm>
            <a:off x="435086" y="3553601"/>
            <a:ext cx="2231256" cy="532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2pPr>
            <a:lvl3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3pPr>
            <a:lvl4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4pPr>
            <a:lvl5pPr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5pPr>
            <a:lvl6pPr marL="4572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6pPr>
            <a:lvl7pPr marL="9144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7pPr>
            <a:lvl8pPr marL="13716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8pPr>
            <a:lvl9pPr marL="1828800" algn="ctr" rtl="0" fontAlgn="base">
              <a:spcBef>
                <a:spcPct val="0"/>
              </a:spcBef>
              <a:spcAft>
                <a:spcPct val="0"/>
              </a:spcAft>
              <a:defRPr sz="4400">
                <a:solidFill>
                  <a:schemeClr val="tx2"/>
                </a:solidFill>
                <a:latin typeface="Arial" panose="020B0604020202020204" pitchFamily="34" charset="0"/>
                <a:cs typeface="Arial" panose="020B0604020202020204" pitchFamily="34" charset="0"/>
              </a:defRPr>
            </a:lvl9pPr>
          </a:lstStyle>
          <a:p>
            <a:pPr hangingPunct="1">
              <a:buFontTx/>
            </a:pPr>
            <a:r>
              <a:rPr lang="en-US" altLang="zh-CN" sz="2400" b="1" u="sng" dirty="0">
                <a:sym typeface="Andalus" panose="02020603050405020304" pitchFamily="18" charset="-78"/>
              </a:rPr>
              <a:t>Synthesizer </a:t>
            </a:r>
            <a:r>
              <a:rPr lang="en-US" altLang="zh-CN" sz="2400" dirty="0">
                <a:sym typeface="Andalus" panose="02020603050405020304" pitchFamily="18" charset="-78"/>
              </a:rPr>
              <a:t>:</a:t>
            </a:r>
            <a:endParaRPr lang="en-US" altLang="zh-CN" sz="2400" dirty="0"/>
          </a:p>
        </p:txBody>
      </p:sp>
      <p:sp>
        <p:nvSpPr>
          <p:cNvPr id="24" name="Rectangle 4">
            <a:extLst>
              <a:ext uri="{FF2B5EF4-FFF2-40B4-BE49-F238E27FC236}">
                <a16:creationId xmlns:a16="http://schemas.microsoft.com/office/drawing/2014/main" id="{9F03F6F8-99B2-0EA8-17F4-66E0F2B6A210}"/>
              </a:ext>
            </a:extLst>
          </p:cNvPr>
          <p:cNvSpPr>
            <a:spLocks noChangeArrowheads="1"/>
          </p:cNvSpPr>
          <p:nvPr/>
        </p:nvSpPr>
        <p:spPr bwMode="auto">
          <a:xfrm>
            <a:off x="4131332" y="4515970"/>
            <a:ext cx="925663" cy="545517"/>
          </a:xfrm>
          <a:prstGeom prst="rect">
            <a:avLst/>
          </a:prstGeom>
          <a:solidFill>
            <a:srgbClr val="FFFFFF"/>
          </a:solidFill>
          <a:ln w="9525" cap="flat" cmpd="sng">
            <a:solidFill>
              <a:srgbClr val="000000"/>
            </a:solidFill>
            <a:miter lim="800000"/>
            <a:headEnd/>
            <a:tailEnd/>
          </a:ln>
        </p:spPr>
        <p:txBody>
          <a:bodyPr wrap="none" anchor="ctr"/>
          <a:lstStyle/>
          <a:p>
            <a:pPr algn="ctr"/>
            <a:r>
              <a:rPr lang="en-US" altLang="en-US" dirty="0" err="1">
                <a:solidFill>
                  <a:srgbClr val="000000"/>
                </a:solidFill>
                <a:latin typeface="Times New Roman" panose="02020603050405020304" pitchFamily="18" charset="0"/>
                <a:sym typeface="Times New Roman" panose="02020603050405020304" pitchFamily="18" charset="0"/>
              </a:rPr>
              <a:t>concat</a:t>
            </a:r>
            <a:endParaRPr lang="en-US" altLang="en-US" dirty="0">
              <a:solidFill>
                <a:srgbClr val="000000"/>
              </a:solidFill>
              <a:latin typeface="Times New Roman" panose="02020603050405020304" pitchFamily="18" charset="0"/>
              <a:sym typeface="Times New Roman" panose="02020603050405020304" pitchFamily="18" charset="0"/>
            </a:endParaRPr>
          </a:p>
        </p:txBody>
      </p:sp>
      <p:sp>
        <p:nvSpPr>
          <p:cNvPr id="25" name="Rectangle 11">
            <a:extLst>
              <a:ext uri="{FF2B5EF4-FFF2-40B4-BE49-F238E27FC236}">
                <a16:creationId xmlns:a16="http://schemas.microsoft.com/office/drawing/2014/main" id="{23FCD37B-6493-7733-7CC4-84AB01EE4411}"/>
              </a:ext>
            </a:extLst>
          </p:cNvPr>
          <p:cNvSpPr>
            <a:spLocks noChangeArrowheads="1"/>
          </p:cNvSpPr>
          <p:nvPr/>
        </p:nvSpPr>
        <p:spPr bwMode="auto">
          <a:xfrm>
            <a:off x="2428293" y="4489923"/>
            <a:ext cx="1100924" cy="545513"/>
          </a:xfrm>
          <a:prstGeom prst="rect">
            <a:avLst/>
          </a:prstGeom>
          <a:solidFill>
            <a:srgbClr val="FFFFFF"/>
          </a:solidFill>
          <a:ln w="9525" cap="flat" cmpd="sng">
            <a:solidFill>
              <a:srgbClr val="000000"/>
            </a:solidFill>
            <a:miter lim="800000"/>
            <a:headEnd/>
            <a:tailEnd/>
          </a:ln>
        </p:spPr>
        <p:txBody>
          <a:bodyPr wrap="none" anchor="ctr"/>
          <a:lstStyle/>
          <a:p>
            <a:pPr algn="ctr"/>
            <a:r>
              <a:rPr lang="en-US" altLang="en-US" dirty="0">
                <a:solidFill>
                  <a:srgbClr val="000000"/>
                </a:solidFill>
              </a:rPr>
              <a:t>Encoder </a:t>
            </a:r>
            <a:endParaRPr lang="en-US" altLang="en-US" dirty="0"/>
          </a:p>
        </p:txBody>
      </p:sp>
      <p:sp>
        <p:nvSpPr>
          <p:cNvPr id="26" name="Line 16">
            <a:extLst>
              <a:ext uri="{FF2B5EF4-FFF2-40B4-BE49-F238E27FC236}">
                <a16:creationId xmlns:a16="http://schemas.microsoft.com/office/drawing/2014/main" id="{D9FD6EE1-C315-C783-7407-AFFA62E1A833}"/>
              </a:ext>
            </a:extLst>
          </p:cNvPr>
          <p:cNvSpPr>
            <a:spLocks noChangeShapeType="1"/>
          </p:cNvSpPr>
          <p:nvPr/>
        </p:nvSpPr>
        <p:spPr bwMode="auto">
          <a:xfrm>
            <a:off x="3577417" y="4805686"/>
            <a:ext cx="611187" cy="0"/>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dirty="0">
              <a:solidFill>
                <a:srgbClr val="000000"/>
              </a:solidFill>
            </a:endParaRPr>
          </a:p>
        </p:txBody>
      </p:sp>
      <p:sp>
        <p:nvSpPr>
          <p:cNvPr id="27" name="Line 16">
            <a:extLst>
              <a:ext uri="{FF2B5EF4-FFF2-40B4-BE49-F238E27FC236}">
                <a16:creationId xmlns:a16="http://schemas.microsoft.com/office/drawing/2014/main" id="{84294F37-4A06-7677-DF27-81334B50466F}"/>
              </a:ext>
            </a:extLst>
          </p:cNvPr>
          <p:cNvSpPr>
            <a:spLocks noChangeShapeType="1"/>
          </p:cNvSpPr>
          <p:nvPr/>
        </p:nvSpPr>
        <p:spPr bwMode="auto">
          <a:xfrm>
            <a:off x="5056995" y="4788728"/>
            <a:ext cx="611187" cy="0"/>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dirty="0">
              <a:solidFill>
                <a:srgbClr val="000000"/>
              </a:solidFill>
            </a:endParaRPr>
          </a:p>
        </p:txBody>
      </p:sp>
      <p:sp>
        <p:nvSpPr>
          <p:cNvPr id="28" name="TextBox 27">
            <a:extLst>
              <a:ext uri="{FF2B5EF4-FFF2-40B4-BE49-F238E27FC236}">
                <a16:creationId xmlns:a16="http://schemas.microsoft.com/office/drawing/2014/main" id="{73C6D380-B943-E050-B265-FF6ACE370515}"/>
              </a:ext>
            </a:extLst>
          </p:cNvPr>
          <p:cNvSpPr txBox="1"/>
          <p:nvPr/>
        </p:nvSpPr>
        <p:spPr>
          <a:xfrm>
            <a:off x="7339661" y="5588849"/>
            <a:ext cx="1636628" cy="646331"/>
          </a:xfrm>
          <a:prstGeom prst="rect">
            <a:avLst/>
          </a:prstGeom>
          <a:noFill/>
        </p:spPr>
        <p:txBody>
          <a:bodyPr wrap="square" rtlCol="0">
            <a:spAutoFit/>
          </a:bodyPr>
          <a:lstStyle/>
          <a:p>
            <a:r>
              <a:rPr lang="en-US" dirty="0"/>
              <a:t>log- </a:t>
            </a:r>
            <a:r>
              <a:rPr lang="en-US" dirty="0" err="1"/>
              <a:t>mel</a:t>
            </a:r>
            <a:r>
              <a:rPr lang="en-US" dirty="0"/>
              <a:t> spectrogram</a:t>
            </a:r>
            <a:endParaRPr lang="en-IN" dirty="0"/>
          </a:p>
        </p:txBody>
      </p:sp>
      <p:sp>
        <p:nvSpPr>
          <p:cNvPr id="29" name="Line 16">
            <a:extLst>
              <a:ext uri="{FF2B5EF4-FFF2-40B4-BE49-F238E27FC236}">
                <a16:creationId xmlns:a16="http://schemas.microsoft.com/office/drawing/2014/main" id="{CC21D3F8-DC7D-E91D-8797-ECC9DCE6646E}"/>
              </a:ext>
            </a:extLst>
          </p:cNvPr>
          <p:cNvSpPr>
            <a:spLocks noChangeShapeType="1"/>
          </p:cNvSpPr>
          <p:nvPr/>
        </p:nvSpPr>
        <p:spPr bwMode="auto">
          <a:xfrm>
            <a:off x="1864802" y="4788729"/>
            <a:ext cx="611187" cy="0"/>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dirty="0">
              <a:solidFill>
                <a:srgbClr val="000000"/>
              </a:solidFill>
            </a:endParaRPr>
          </a:p>
        </p:txBody>
      </p:sp>
      <p:sp>
        <p:nvSpPr>
          <p:cNvPr id="30" name="TextBox 29">
            <a:extLst>
              <a:ext uri="{FF2B5EF4-FFF2-40B4-BE49-F238E27FC236}">
                <a16:creationId xmlns:a16="http://schemas.microsoft.com/office/drawing/2014/main" id="{2F34A1F4-70AE-435B-DB90-A2FFFBE62573}"/>
              </a:ext>
            </a:extLst>
          </p:cNvPr>
          <p:cNvSpPr txBox="1"/>
          <p:nvPr/>
        </p:nvSpPr>
        <p:spPr>
          <a:xfrm>
            <a:off x="704508" y="4489923"/>
            <a:ext cx="1418191" cy="646331"/>
          </a:xfrm>
          <a:prstGeom prst="rect">
            <a:avLst/>
          </a:prstGeom>
          <a:noFill/>
        </p:spPr>
        <p:txBody>
          <a:bodyPr wrap="square" rtlCol="0">
            <a:spAutoFit/>
          </a:bodyPr>
          <a:lstStyle/>
          <a:p>
            <a:r>
              <a:rPr lang="en-US" dirty="0"/>
              <a:t>Phoneme</a:t>
            </a:r>
          </a:p>
          <a:p>
            <a:r>
              <a:rPr lang="en-US" dirty="0"/>
              <a:t>sequence</a:t>
            </a:r>
            <a:endParaRPr lang="en-IN" dirty="0"/>
          </a:p>
        </p:txBody>
      </p:sp>
      <p:sp>
        <p:nvSpPr>
          <p:cNvPr id="31" name="Rectangle 4">
            <a:extLst>
              <a:ext uri="{FF2B5EF4-FFF2-40B4-BE49-F238E27FC236}">
                <a16:creationId xmlns:a16="http://schemas.microsoft.com/office/drawing/2014/main" id="{50B72592-8B2E-2878-9C5A-EC1554CC22A9}"/>
              </a:ext>
            </a:extLst>
          </p:cNvPr>
          <p:cNvSpPr>
            <a:spLocks noChangeArrowheads="1"/>
          </p:cNvSpPr>
          <p:nvPr/>
        </p:nvSpPr>
        <p:spPr bwMode="auto">
          <a:xfrm>
            <a:off x="5668182" y="4515970"/>
            <a:ext cx="1173842" cy="545517"/>
          </a:xfrm>
          <a:prstGeom prst="rect">
            <a:avLst/>
          </a:prstGeom>
          <a:solidFill>
            <a:srgbClr val="FFFFFF"/>
          </a:solidFill>
          <a:ln w="9525" cap="flat" cmpd="sng">
            <a:solidFill>
              <a:srgbClr val="000000"/>
            </a:solidFill>
            <a:miter lim="800000"/>
            <a:headEnd/>
            <a:tailEnd/>
          </a:ln>
        </p:spPr>
        <p:txBody>
          <a:bodyPr wrap="none" anchor="ctr"/>
          <a:lstStyle/>
          <a:p>
            <a:pPr algn="ctr"/>
            <a:r>
              <a:rPr lang="en-US" altLang="en-US" dirty="0">
                <a:solidFill>
                  <a:srgbClr val="000000"/>
                </a:solidFill>
                <a:latin typeface="Times New Roman" panose="02020603050405020304" pitchFamily="18" charset="0"/>
                <a:sym typeface="Times New Roman" panose="02020603050405020304" pitchFamily="18" charset="0"/>
              </a:rPr>
              <a:t>Attention</a:t>
            </a:r>
          </a:p>
        </p:txBody>
      </p:sp>
      <p:sp>
        <p:nvSpPr>
          <p:cNvPr id="32" name="Line 16">
            <a:extLst>
              <a:ext uri="{FF2B5EF4-FFF2-40B4-BE49-F238E27FC236}">
                <a16:creationId xmlns:a16="http://schemas.microsoft.com/office/drawing/2014/main" id="{75F1575D-10FD-11EF-1DCD-8154FB5D7210}"/>
              </a:ext>
            </a:extLst>
          </p:cNvPr>
          <p:cNvSpPr>
            <a:spLocks noChangeShapeType="1"/>
          </p:cNvSpPr>
          <p:nvPr/>
        </p:nvSpPr>
        <p:spPr bwMode="auto">
          <a:xfrm>
            <a:off x="6875576" y="4788727"/>
            <a:ext cx="611187" cy="0"/>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dirty="0">
              <a:solidFill>
                <a:srgbClr val="000000"/>
              </a:solidFill>
            </a:endParaRPr>
          </a:p>
        </p:txBody>
      </p:sp>
      <p:sp>
        <p:nvSpPr>
          <p:cNvPr id="33" name="Rectangle 4">
            <a:extLst>
              <a:ext uri="{FF2B5EF4-FFF2-40B4-BE49-F238E27FC236}">
                <a16:creationId xmlns:a16="http://schemas.microsoft.com/office/drawing/2014/main" id="{B681328A-51C2-9B67-AA2F-5D8C5D71670A}"/>
              </a:ext>
            </a:extLst>
          </p:cNvPr>
          <p:cNvSpPr>
            <a:spLocks noChangeArrowheads="1"/>
          </p:cNvSpPr>
          <p:nvPr/>
        </p:nvSpPr>
        <p:spPr bwMode="auto">
          <a:xfrm>
            <a:off x="7486763" y="4515969"/>
            <a:ext cx="1173842" cy="545517"/>
          </a:xfrm>
          <a:prstGeom prst="rect">
            <a:avLst/>
          </a:prstGeom>
          <a:solidFill>
            <a:srgbClr val="FFFFFF"/>
          </a:solidFill>
          <a:ln w="9525" cap="flat" cmpd="sng">
            <a:solidFill>
              <a:srgbClr val="000000"/>
            </a:solidFill>
            <a:miter lim="800000"/>
            <a:headEnd/>
            <a:tailEnd/>
          </a:ln>
        </p:spPr>
        <p:txBody>
          <a:bodyPr wrap="none" anchor="ctr"/>
          <a:lstStyle/>
          <a:p>
            <a:pPr algn="ctr"/>
            <a:r>
              <a:rPr lang="en-US" altLang="en-US" dirty="0">
                <a:solidFill>
                  <a:srgbClr val="000000"/>
                </a:solidFill>
                <a:latin typeface="Times New Roman" panose="02020603050405020304" pitchFamily="18" charset="0"/>
                <a:sym typeface="Times New Roman" panose="02020603050405020304" pitchFamily="18" charset="0"/>
              </a:rPr>
              <a:t>Decoder</a:t>
            </a:r>
          </a:p>
        </p:txBody>
      </p:sp>
      <p:sp>
        <p:nvSpPr>
          <p:cNvPr id="34" name="Line 7">
            <a:extLst>
              <a:ext uri="{FF2B5EF4-FFF2-40B4-BE49-F238E27FC236}">
                <a16:creationId xmlns:a16="http://schemas.microsoft.com/office/drawing/2014/main" id="{121B677D-A79A-68CC-5604-3D3ED595EA03}"/>
              </a:ext>
            </a:extLst>
          </p:cNvPr>
          <p:cNvSpPr>
            <a:spLocks noChangeShapeType="1"/>
          </p:cNvSpPr>
          <p:nvPr/>
        </p:nvSpPr>
        <p:spPr bwMode="auto">
          <a:xfrm>
            <a:off x="8036370" y="5111895"/>
            <a:ext cx="0" cy="445583"/>
          </a:xfrm>
          <a:prstGeom prst="line">
            <a:avLst/>
          </a:prstGeom>
          <a:noFill/>
          <a:ln w="9525" cmpd="sng">
            <a:solidFill>
              <a:srgbClr val="000000"/>
            </a:solidFill>
            <a:round/>
            <a:headEnd/>
            <a:tailEnd type="triangle" w="med" len="med"/>
          </a:ln>
          <a:extLst>
            <a:ext uri="{909E8E84-426E-40DD-AFC4-6F175D3DCCD1}">
              <a14:hiddenFill xmlns:a14="http://schemas.microsoft.com/office/drawing/2010/main">
                <a:noFill/>
              </a14:hiddenFill>
            </a:ext>
          </a:extLst>
        </p:spPr>
        <p:txBody>
          <a:bodyPr wrap="none" anchor="ctr"/>
          <a:lstStyle/>
          <a:p>
            <a:pPr algn="ctr"/>
            <a:endParaRPr lang="en-US" altLang="en-US">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40FAA023-48B5-93C4-D74D-F511E8A75FC1}"/>
              </a:ext>
            </a:extLst>
          </p:cNvPr>
          <p:cNvSpPr>
            <a:spLocks noGrp="1" noChangeArrowheads="1"/>
          </p:cNvSpPr>
          <p:nvPr>
            <p:ph type="title" idx="4294967295"/>
          </p:nvPr>
        </p:nvSpPr>
        <p:spPr>
          <a:noFill/>
          <a:ln/>
        </p:spPr>
        <p:txBody>
          <a:bodyPr/>
          <a:lstStyle/>
          <a:p>
            <a:r>
              <a:rPr lang="en-US" altLang="zh-CN" sz="3200" dirty="0">
                <a:latin typeface="Andalus" panose="02020603050405020304" pitchFamily="18" charset="-78"/>
                <a:sym typeface="Andalus" panose="02020603050405020304" pitchFamily="18" charset="-78"/>
              </a:rPr>
              <a:t>SOFTWARE REQURIEMENT</a:t>
            </a:r>
            <a:endParaRPr lang="en-US" altLang="zh-CN" sz="3200" dirty="0"/>
          </a:p>
        </p:txBody>
      </p:sp>
      <p:sp>
        <p:nvSpPr>
          <p:cNvPr id="2" name="Rectangle 1">
            <a:extLst>
              <a:ext uri="{FF2B5EF4-FFF2-40B4-BE49-F238E27FC236}">
                <a16:creationId xmlns:a16="http://schemas.microsoft.com/office/drawing/2014/main" id="{F57B1EF9-C1B9-DD09-14DD-E6394C1BC0EB}"/>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01695C66-F77B-30D8-42B0-08E0F3F85183}"/>
              </a:ext>
            </a:extLst>
          </p:cNvPr>
          <p:cNvSpPr txBox="1"/>
          <p:nvPr/>
        </p:nvSpPr>
        <p:spPr>
          <a:xfrm>
            <a:off x="1403780" y="2420930"/>
            <a:ext cx="9264970" cy="2400657"/>
          </a:xfrm>
          <a:prstGeom prst="rect">
            <a:avLst/>
          </a:prstGeom>
          <a:noFill/>
        </p:spPr>
        <p:txBody>
          <a:bodyPr wrap="square" rtlCol="0">
            <a:spAutoFit/>
          </a:bodyPr>
          <a:lstStyle/>
          <a:p>
            <a:r>
              <a:rPr lang="en-US" dirty="0">
                <a:solidFill>
                  <a:schemeClr val="accent1">
                    <a:lumMod val="50000"/>
                  </a:schemeClr>
                </a:solidFill>
              </a:rPr>
              <a:t>Operating System     :</a:t>
            </a:r>
            <a:r>
              <a:rPr lang="en-US" dirty="0"/>
              <a:t>windows 10 &amp; 11</a:t>
            </a:r>
          </a:p>
          <a:p>
            <a:r>
              <a:rPr lang="en-US" dirty="0">
                <a:solidFill>
                  <a:schemeClr val="accent1">
                    <a:lumMod val="50000"/>
                  </a:schemeClr>
                </a:solidFill>
              </a:rPr>
              <a:t>Language</a:t>
            </a:r>
            <a:r>
              <a:rPr lang="en-US" dirty="0"/>
              <a:t>                   : PYTHON</a:t>
            </a:r>
          </a:p>
          <a:p>
            <a:r>
              <a:rPr lang="en-US" dirty="0">
                <a:solidFill>
                  <a:schemeClr val="accent1">
                    <a:lumMod val="50000"/>
                  </a:schemeClr>
                </a:solidFill>
              </a:rPr>
              <a:t>IDE   </a:t>
            </a:r>
            <a:r>
              <a:rPr lang="en-US" dirty="0"/>
              <a:t>                          : MICROSOFT ‘S VISUAL STUDIO CODE</a:t>
            </a:r>
          </a:p>
          <a:p>
            <a:r>
              <a:rPr lang="en-US" dirty="0">
                <a:solidFill>
                  <a:schemeClr val="accent1">
                    <a:lumMod val="50000"/>
                  </a:schemeClr>
                </a:solidFill>
              </a:rPr>
              <a:t>Libraries                     : </a:t>
            </a:r>
            <a:r>
              <a:rPr lang="en-US" dirty="0"/>
              <a:t> </a:t>
            </a:r>
            <a:r>
              <a:rPr lang="en-US" dirty="0" err="1"/>
              <a:t>Tkinder</a:t>
            </a:r>
            <a:r>
              <a:rPr lang="en-US" dirty="0"/>
              <a:t>(GUI)</a:t>
            </a:r>
          </a:p>
          <a:p>
            <a:r>
              <a:rPr lang="en-US" dirty="0">
                <a:solidFill>
                  <a:schemeClr val="accent1">
                    <a:lumMod val="50000"/>
                  </a:schemeClr>
                </a:solidFill>
              </a:rPr>
              <a:t>Framework                 : </a:t>
            </a:r>
            <a:r>
              <a:rPr lang="en-US" dirty="0"/>
              <a:t> </a:t>
            </a:r>
            <a:r>
              <a:rPr lang="en-US" dirty="0" err="1"/>
              <a:t>PyTorch</a:t>
            </a:r>
            <a:endParaRPr lang="en-US" dirty="0"/>
          </a:p>
          <a:p>
            <a:r>
              <a:rPr lang="en-US" dirty="0">
                <a:solidFill>
                  <a:schemeClr val="accent1">
                    <a:lumMod val="50000"/>
                  </a:schemeClr>
                </a:solidFill>
              </a:rPr>
              <a:t>Package Manager      : </a:t>
            </a:r>
            <a:r>
              <a:rPr lang="en-US" dirty="0"/>
              <a:t>PIP</a:t>
            </a:r>
          </a:p>
          <a:p>
            <a:r>
              <a:rPr lang="en-US" dirty="0">
                <a:solidFill>
                  <a:schemeClr val="accent1">
                    <a:lumMod val="50000"/>
                  </a:schemeClr>
                </a:solidFill>
              </a:rPr>
              <a:t>Dependencies            : </a:t>
            </a:r>
            <a:r>
              <a:rPr lang="en-US" dirty="0" err="1"/>
              <a:t>FFmpeg</a:t>
            </a:r>
            <a:endParaRPr lang="en-US" dirty="0"/>
          </a:p>
          <a:p>
            <a:endParaRPr 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CB8E88-76DE-CF8F-AC88-3A453B1A9E01}"/>
              </a:ext>
            </a:extLst>
          </p:cNvPr>
          <p:cNvSpPr>
            <a:spLocks noGrp="1" noChangeArrowheads="1"/>
          </p:cNvSpPr>
          <p:nvPr>
            <p:ph type="title" idx="4294967295"/>
          </p:nvPr>
        </p:nvSpPr>
        <p:spPr>
          <a:noFill/>
          <a:ln/>
        </p:spPr>
        <p:txBody>
          <a:bodyPr/>
          <a:lstStyle/>
          <a:p>
            <a:r>
              <a:rPr lang="en-US" altLang="zh-CN" sz="3200" dirty="0">
                <a:latin typeface="Andalus" panose="02020603050405020304" pitchFamily="18" charset="-78"/>
                <a:sym typeface="Andalus" panose="02020603050405020304" pitchFamily="18" charset="-78"/>
              </a:rPr>
              <a:t>HARDWARE REQUIREMENT</a:t>
            </a:r>
            <a:endParaRPr lang="en-US" altLang="zh-CN" sz="3200" dirty="0"/>
          </a:p>
        </p:txBody>
      </p:sp>
      <p:sp>
        <p:nvSpPr>
          <p:cNvPr id="2" name="Rectangle 1">
            <a:extLst>
              <a:ext uri="{FF2B5EF4-FFF2-40B4-BE49-F238E27FC236}">
                <a16:creationId xmlns:a16="http://schemas.microsoft.com/office/drawing/2014/main" id="{16FF01C2-32CE-71D8-5E82-551F31C26604}"/>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B02508B5-5A5F-2955-72E9-1C3CA59E81CC}"/>
              </a:ext>
            </a:extLst>
          </p:cNvPr>
          <p:cNvSpPr txBox="1"/>
          <p:nvPr/>
        </p:nvSpPr>
        <p:spPr>
          <a:xfrm>
            <a:off x="1835810" y="2636945"/>
            <a:ext cx="7148504" cy="1938992"/>
          </a:xfrm>
          <a:prstGeom prst="rect">
            <a:avLst/>
          </a:prstGeom>
          <a:noFill/>
        </p:spPr>
        <p:txBody>
          <a:bodyPr wrap="square" rtlCol="0">
            <a:spAutoFit/>
          </a:bodyPr>
          <a:lstStyle/>
          <a:p>
            <a:r>
              <a:rPr lang="en-US" sz="2400" b="0" i="0" dirty="0">
                <a:solidFill>
                  <a:schemeClr val="accent1">
                    <a:lumMod val="50000"/>
                  </a:schemeClr>
                </a:solidFill>
                <a:effectLst/>
              </a:rPr>
              <a:t>CPU     : </a:t>
            </a:r>
            <a:r>
              <a:rPr lang="en-US" sz="2400" b="0" i="0" dirty="0">
                <a:effectLst/>
              </a:rPr>
              <a:t>Intel Core i5  @ 2.5GHz</a:t>
            </a:r>
          </a:p>
          <a:p>
            <a:r>
              <a:rPr lang="en-US" sz="2400" dirty="0">
                <a:solidFill>
                  <a:schemeClr val="accent1">
                    <a:lumMod val="50000"/>
                  </a:schemeClr>
                </a:solidFill>
              </a:rPr>
              <a:t>RAM     : </a:t>
            </a:r>
            <a:r>
              <a:rPr lang="en-US" sz="2400" dirty="0"/>
              <a:t>4GB OR above</a:t>
            </a:r>
          </a:p>
          <a:p>
            <a:r>
              <a:rPr lang="en-US" sz="2400" dirty="0">
                <a:solidFill>
                  <a:schemeClr val="accent1">
                    <a:lumMod val="50000"/>
                  </a:schemeClr>
                </a:solidFill>
              </a:rPr>
              <a:t>GPU     : </a:t>
            </a:r>
            <a:r>
              <a:rPr lang="en-US" sz="2400" dirty="0"/>
              <a:t>2GB</a:t>
            </a:r>
            <a:r>
              <a:rPr lang="en-US" sz="2400" dirty="0">
                <a:solidFill>
                  <a:schemeClr val="accent1">
                    <a:lumMod val="50000"/>
                  </a:schemeClr>
                </a:solidFill>
              </a:rPr>
              <a:t>  </a:t>
            </a:r>
            <a:r>
              <a:rPr lang="en-US" sz="2400" dirty="0"/>
              <a:t>OR above</a:t>
            </a:r>
          </a:p>
          <a:p>
            <a:r>
              <a:rPr lang="en-US" sz="2400" dirty="0">
                <a:solidFill>
                  <a:schemeClr val="accent1">
                    <a:lumMod val="50000"/>
                  </a:schemeClr>
                </a:solidFill>
              </a:rPr>
              <a:t>Audio    : </a:t>
            </a:r>
            <a:r>
              <a:rPr lang="en-US" sz="2400" dirty="0"/>
              <a:t>Microphone and headphone</a:t>
            </a:r>
          </a:p>
          <a:p>
            <a:r>
              <a:rPr lang="en-US" sz="2400" dirty="0">
                <a:solidFill>
                  <a:schemeClr val="accent1">
                    <a:lumMod val="50000"/>
                  </a:schemeClr>
                </a:solidFill>
              </a:rPr>
              <a:t>Display : </a:t>
            </a:r>
            <a:r>
              <a:rPr lang="en-US" sz="2400" dirty="0"/>
              <a:t>720p Monitor or above</a:t>
            </a:r>
            <a:endParaRPr lang="en-IN"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57F51-5D2C-8BA2-0D06-1CA731D115A5}"/>
            </a:ext>
          </a:extLst>
        </p:cNvPr>
        <p:cNvGrpSpPr/>
        <p:nvPr/>
      </p:nvGrpSpPr>
      <p:grpSpPr>
        <a:xfrm>
          <a:off x="0" y="0"/>
          <a:ext cx="0" cy="0"/>
          <a:chOff x="0" y="0"/>
          <a:chExt cx="0" cy="0"/>
        </a:xfrm>
      </p:grpSpPr>
      <p:sp>
        <p:nvSpPr>
          <p:cNvPr id="26628" name="Text Box 4">
            <a:extLst>
              <a:ext uri="{FF2B5EF4-FFF2-40B4-BE49-F238E27FC236}">
                <a16:creationId xmlns:a16="http://schemas.microsoft.com/office/drawing/2014/main" id="{464553A8-68A0-A6E0-8477-4C5A6C62A322}"/>
              </a:ext>
            </a:extLst>
          </p:cNvPr>
          <p:cNvSpPr txBox="1">
            <a:spLocks noChangeArrowheads="1"/>
          </p:cNvSpPr>
          <p:nvPr/>
        </p:nvSpPr>
        <p:spPr bwMode="auto">
          <a:xfrm>
            <a:off x="3467100" y="338138"/>
            <a:ext cx="103346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en-US" altLang="en-US"/>
          </a:p>
        </p:txBody>
      </p:sp>
      <p:sp>
        <p:nvSpPr>
          <p:cNvPr id="26629" name="Text Box 5">
            <a:extLst>
              <a:ext uri="{FF2B5EF4-FFF2-40B4-BE49-F238E27FC236}">
                <a16:creationId xmlns:a16="http://schemas.microsoft.com/office/drawing/2014/main" id="{E1D84799-BF8C-3551-5113-7285FD676273}"/>
              </a:ext>
            </a:extLst>
          </p:cNvPr>
          <p:cNvSpPr txBox="1">
            <a:spLocks noChangeArrowheads="1"/>
          </p:cNvSpPr>
          <p:nvPr/>
        </p:nvSpPr>
        <p:spPr bwMode="auto">
          <a:xfrm>
            <a:off x="3707941" y="338138"/>
            <a:ext cx="244817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3200" dirty="0">
                <a:latin typeface="Andalus" panose="02020603050405020304" pitchFamily="18" charset="-78"/>
              </a:rPr>
              <a:t>MODULES</a:t>
            </a:r>
          </a:p>
        </p:txBody>
      </p:sp>
      <p:sp>
        <p:nvSpPr>
          <p:cNvPr id="2" name="Rectangle 1">
            <a:extLst>
              <a:ext uri="{FF2B5EF4-FFF2-40B4-BE49-F238E27FC236}">
                <a16:creationId xmlns:a16="http://schemas.microsoft.com/office/drawing/2014/main" id="{7ED3CE39-FC51-5905-0F9D-0F42138C39A6}"/>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A4893BCB-65EB-3151-E406-E197D9D2CC01}"/>
              </a:ext>
            </a:extLst>
          </p:cNvPr>
          <p:cNvSpPr txBox="1"/>
          <p:nvPr/>
        </p:nvSpPr>
        <p:spPr>
          <a:xfrm>
            <a:off x="2339845" y="1678257"/>
            <a:ext cx="2460751"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Speaker Encoder,</a:t>
            </a:r>
          </a:p>
          <a:p>
            <a:pPr marL="285750" indent="-285750">
              <a:buFont typeface="Arial" panose="020B0604020202020204" pitchFamily="34" charset="0"/>
              <a:buChar char="•"/>
            </a:pPr>
            <a:r>
              <a:rPr lang="en-US" altLang="en-US" sz="1400" dirty="0">
                <a:solidFill>
                  <a:srgbClr val="000000"/>
                </a:solidFill>
                <a:latin typeface="Times New Roman" panose="02020603050405020304" pitchFamily="18" charset="0"/>
                <a:sym typeface="Times New Roman" panose="02020603050405020304" pitchFamily="18" charset="0"/>
              </a:rPr>
              <a:t>Synthesizer,</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Vocoder,</a:t>
            </a:r>
            <a:endParaRPr lang="en-US" sz="1400" dirty="0"/>
          </a:p>
        </p:txBody>
      </p:sp>
      <p:sp>
        <p:nvSpPr>
          <p:cNvPr id="4" name="TextBox 3">
            <a:extLst>
              <a:ext uri="{FF2B5EF4-FFF2-40B4-BE49-F238E27FC236}">
                <a16:creationId xmlns:a16="http://schemas.microsoft.com/office/drawing/2014/main" id="{3B81D227-6DDD-F08E-F1B1-D885BF88982A}"/>
              </a:ext>
            </a:extLst>
          </p:cNvPr>
          <p:cNvSpPr txBox="1"/>
          <p:nvPr/>
        </p:nvSpPr>
        <p:spPr>
          <a:xfrm>
            <a:off x="899745" y="1158008"/>
            <a:ext cx="6303072" cy="307777"/>
          </a:xfrm>
          <a:prstGeom prst="rect">
            <a:avLst/>
          </a:prstGeom>
          <a:noFill/>
        </p:spPr>
        <p:txBody>
          <a:bodyPr wrap="none" rtlCol="0">
            <a:spAutoFit/>
          </a:bodyPr>
          <a:lstStyle/>
          <a:p>
            <a:r>
              <a:rPr lang="en-US" sz="1400" dirty="0"/>
              <a:t>The system consists of several modules and those modules and given below,</a:t>
            </a:r>
            <a:endParaRPr lang="en-IN" sz="1400" dirty="0"/>
          </a:p>
        </p:txBody>
      </p:sp>
      <p:sp>
        <p:nvSpPr>
          <p:cNvPr id="6" name="TextBox 5">
            <a:extLst>
              <a:ext uri="{FF2B5EF4-FFF2-40B4-BE49-F238E27FC236}">
                <a16:creationId xmlns:a16="http://schemas.microsoft.com/office/drawing/2014/main" id="{CEA2DF90-D33E-806A-35C0-F2F53DFC9C53}"/>
              </a:ext>
            </a:extLst>
          </p:cNvPr>
          <p:cNvSpPr txBox="1"/>
          <p:nvPr/>
        </p:nvSpPr>
        <p:spPr>
          <a:xfrm>
            <a:off x="899745" y="2629393"/>
            <a:ext cx="7344510" cy="3539430"/>
          </a:xfrm>
          <a:prstGeom prst="rect">
            <a:avLst/>
          </a:prstGeom>
          <a:noFill/>
        </p:spPr>
        <p:txBody>
          <a:bodyPr wrap="square" rtlCol="0">
            <a:spAutoFit/>
          </a:bodyPr>
          <a:lstStyle/>
          <a:p>
            <a:r>
              <a:rPr lang="en-US" sz="1400" b="1" dirty="0">
                <a:latin typeface="Times New Roman" panose="02020603050405020304" pitchFamily="18" charset="0"/>
                <a:cs typeface="Times New Roman" panose="02020603050405020304" pitchFamily="18" charset="0"/>
              </a:rPr>
              <a:t>Speaker Encoder:</a:t>
            </a:r>
          </a:p>
          <a:p>
            <a:r>
              <a:rPr lang="en-US" sz="1400" b="1"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The speaker encoder component produces a unique embedding vector for a given speaker utterance. The speaker encoder is usually trained separately from the rest of the TTS model as a speaker recognition/classification task.</a:t>
            </a:r>
          </a:p>
          <a:p>
            <a:endParaRPr lang="en-US" sz="1400" dirty="0">
              <a:latin typeface="Times New Roman" panose="02020603050405020304" pitchFamily="18" charset="0"/>
              <a:cs typeface="Times New Roman" panose="02020603050405020304" pitchFamily="18" charset="0"/>
            </a:endParaRPr>
          </a:p>
          <a:p>
            <a:r>
              <a:rPr lang="en-US" altLang="en-US" sz="1400" b="1" dirty="0">
                <a:solidFill>
                  <a:srgbClr val="000000"/>
                </a:solidFill>
                <a:latin typeface="Times New Roman" panose="02020603050405020304" pitchFamily="18" charset="0"/>
                <a:sym typeface="Times New Roman" panose="02020603050405020304" pitchFamily="18" charset="0"/>
              </a:rPr>
              <a:t>Synthesizer:</a:t>
            </a:r>
          </a:p>
          <a:p>
            <a:r>
              <a:rPr lang="en-US" altLang="en-US" sz="1400" dirty="0">
                <a:solidFill>
                  <a:srgbClr val="000000"/>
                </a:solidFill>
                <a:latin typeface="Times New Roman" panose="02020603050405020304" pitchFamily="18" charset="0"/>
                <a:sym typeface="Times New Roman" panose="02020603050405020304" pitchFamily="18" charset="0"/>
              </a:rPr>
              <a:t>     Synthesizers typically create sounds by generating waveforms. It produces artificial human voice and the synthesizer consist of encoder, </a:t>
            </a:r>
            <a:r>
              <a:rPr lang="en-US" altLang="en-US" sz="1400" dirty="0" err="1">
                <a:solidFill>
                  <a:srgbClr val="000000"/>
                </a:solidFill>
                <a:latin typeface="Times New Roman" panose="02020603050405020304" pitchFamily="18" charset="0"/>
                <a:sym typeface="Times New Roman" panose="02020603050405020304" pitchFamily="18" charset="0"/>
              </a:rPr>
              <a:t>concat</a:t>
            </a:r>
            <a:r>
              <a:rPr lang="en-US" altLang="en-US" sz="1400" dirty="0">
                <a:solidFill>
                  <a:srgbClr val="000000"/>
                </a:solidFill>
                <a:latin typeface="Times New Roman" panose="02020603050405020304" pitchFamily="18" charset="0"/>
                <a:sym typeface="Times New Roman" panose="02020603050405020304" pitchFamily="18" charset="0"/>
              </a:rPr>
              <a:t>, attention and decoder. The waveform(</a:t>
            </a:r>
            <a:r>
              <a:rPr lang="en-US" altLang="en-US" sz="1400" dirty="0" err="1">
                <a:solidFill>
                  <a:srgbClr val="000000"/>
                </a:solidFill>
                <a:latin typeface="Times New Roman" panose="02020603050405020304" pitchFamily="18" charset="0"/>
                <a:sym typeface="Times New Roman" panose="02020603050405020304" pitchFamily="18" charset="0"/>
              </a:rPr>
              <a:t>mel</a:t>
            </a:r>
            <a:r>
              <a:rPr lang="en-US" altLang="en-US" sz="1400" dirty="0">
                <a:solidFill>
                  <a:srgbClr val="000000"/>
                </a:solidFill>
                <a:latin typeface="Times New Roman" panose="02020603050405020304" pitchFamily="18" charset="0"/>
                <a:sym typeface="Times New Roman" panose="02020603050405020304" pitchFamily="18" charset="0"/>
              </a:rPr>
              <a:t> spectrum) of the synthesized voice also generated by the system.</a:t>
            </a:r>
          </a:p>
          <a:p>
            <a:endParaRPr lang="en-US" altLang="en-US" sz="1400" dirty="0">
              <a:solidFill>
                <a:srgbClr val="000000"/>
              </a:solidFill>
              <a:latin typeface="Times New Roman" panose="02020603050405020304" pitchFamily="18" charset="0"/>
              <a:sym typeface="Times New Roman" panose="02020603050405020304" pitchFamily="18" charset="0"/>
            </a:endParaRPr>
          </a:p>
          <a:p>
            <a:r>
              <a:rPr lang="en-US" altLang="en-US" sz="1400" b="1" dirty="0">
                <a:solidFill>
                  <a:srgbClr val="000000"/>
                </a:solidFill>
                <a:latin typeface="Times New Roman" panose="02020603050405020304" pitchFamily="18" charset="0"/>
                <a:sym typeface="Times New Roman" panose="02020603050405020304" pitchFamily="18" charset="0"/>
              </a:rPr>
              <a:t>Vocoder :</a:t>
            </a:r>
          </a:p>
          <a:p>
            <a:pPr algn="just"/>
            <a:r>
              <a:rPr lang="en-US" altLang="en-US" sz="1400" dirty="0">
                <a:solidFill>
                  <a:srgbClr val="000000"/>
                </a:solidFill>
                <a:latin typeface="Times New Roman" panose="02020603050405020304" pitchFamily="18" charset="0"/>
                <a:sym typeface="Times New Roman" panose="02020603050405020304" pitchFamily="18" charset="0"/>
              </a:rPr>
              <a:t>The word vocoder is an abbreviation for voice encoder. A vocoder analyzes and transfers the sonic character of the audio signal arriving at its analysis input to the synthesizer sound generators. The result of this process is heard at the output of the vocoder. Typically, a vocoder is used after a TTS model that converts an input text into a spectrogram.</a:t>
            </a:r>
          </a:p>
          <a:p>
            <a:endParaRPr lang="en-US" altLang="en-US" sz="1400" b="1" dirty="0">
              <a:solidFill>
                <a:srgbClr val="000000"/>
              </a:solidFill>
              <a:latin typeface="Times New Roman" panose="02020603050405020304" pitchFamily="18" charset="0"/>
              <a:sym typeface="Times New Roman" panose="02020603050405020304" pitchFamily="18" charset="0"/>
            </a:endParaRPr>
          </a:p>
        </p:txBody>
      </p:sp>
    </p:spTree>
    <p:extLst>
      <p:ext uri="{BB962C8B-B14F-4D97-AF65-F5344CB8AC3E}">
        <p14:creationId xmlns:p14="http://schemas.microsoft.com/office/powerpoint/2010/main" val="419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C3B1AD-7D97-30A5-6A82-A8A559AC7A4E}"/>
            </a:ext>
          </a:extLst>
        </p:cNvPr>
        <p:cNvGrpSpPr/>
        <p:nvPr/>
      </p:nvGrpSpPr>
      <p:grpSpPr>
        <a:xfrm>
          <a:off x="0" y="0"/>
          <a:ext cx="0" cy="0"/>
          <a:chOff x="0" y="0"/>
          <a:chExt cx="0" cy="0"/>
        </a:xfrm>
      </p:grpSpPr>
      <p:sp>
        <p:nvSpPr>
          <p:cNvPr id="26628" name="Text Box 4">
            <a:extLst>
              <a:ext uri="{FF2B5EF4-FFF2-40B4-BE49-F238E27FC236}">
                <a16:creationId xmlns:a16="http://schemas.microsoft.com/office/drawing/2014/main" id="{012AFABF-BC6C-10A9-04CD-59873B790F68}"/>
              </a:ext>
            </a:extLst>
          </p:cNvPr>
          <p:cNvSpPr txBox="1">
            <a:spLocks noChangeArrowheads="1"/>
          </p:cNvSpPr>
          <p:nvPr/>
        </p:nvSpPr>
        <p:spPr bwMode="auto">
          <a:xfrm>
            <a:off x="3467100" y="338138"/>
            <a:ext cx="103346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en-US" altLang="en-US"/>
          </a:p>
        </p:txBody>
      </p:sp>
      <p:sp>
        <p:nvSpPr>
          <p:cNvPr id="26629" name="Text Box 5">
            <a:extLst>
              <a:ext uri="{FF2B5EF4-FFF2-40B4-BE49-F238E27FC236}">
                <a16:creationId xmlns:a16="http://schemas.microsoft.com/office/drawing/2014/main" id="{6113B6B0-AC54-D239-3B1B-D05FC42ACB22}"/>
              </a:ext>
            </a:extLst>
          </p:cNvPr>
          <p:cNvSpPr txBox="1">
            <a:spLocks noChangeArrowheads="1"/>
          </p:cNvSpPr>
          <p:nvPr/>
        </p:nvSpPr>
        <p:spPr bwMode="auto">
          <a:xfrm>
            <a:off x="3461651" y="473254"/>
            <a:ext cx="28081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3200" dirty="0">
                <a:latin typeface="Andalus" panose="02020603050405020304" pitchFamily="18" charset="-78"/>
              </a:rPr>
              <a:t>Embedding</a:t>
            </a:r>
          </a:p>
        </p:txBody>
      </p:sp>
      <p:sp>
        <p:nvSpPr>
          <p:cNvPr id="2" name="Rectangle 1">
            <a:extLst>
              <a:ext uri="{FF2B5EF4-FFF2-40B4-BE49-F238E27FC236}">
                <a16:creationId xmlns:a16="http://schemas.microsoft.com/office/drawing/2014/main" id="{5907F1D4-45F0-65C1-7B62-D34BC991A7DC}"/>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4" name="Picture 3">
            <a:extLst>
              <a:ext uri="{FF2B5EF4-FFF2-40B4-BE49-F238E27FC236}">
                <a16:creationId xmlns:a16="http://schemas.microsoft.com/office/drawing/2014/main" id="{AE7CB56E-D388-0A4A-FBF5-3BE55DBC6556}"/>
              </a:ext>
            </a:extLst>
          </p:cNvPr>
          <p:cNvPicPr>
            <a:picLocks noChangeAspect="1"/>
          </p:cNvPicPr>
          <p:nvPr/>
        </p:nvPicPr>
        <p:blipFill rotWithShape="1">
          <a:blip r:embed="rId2">
            <a:extLst>
              <a:ext uri="{28A0092B-C50C-407E-A947-70E740481C1C}">
                <a14:useLocalDpi xmlns:a14="http://schemas.microsoft.com/office/drawing/2010/main" val="0"/>
              </a:ext>
            </a:extLst>
          </a:blip>
          <a:srcRect l="499" t="50447" r="56663" b="3089"/>
          <a:stretch/>
        </p:blipFill>
        <p:spPr>
          <a:xfrm>
            <a:off x="1207342" y="3045420"/>
            <a:ext cx="4119469" cy="2473301"/>
          </a:xfrm>
          <a:prstGeom prst="rect">
            <a:avLst/>
          </a:prstGeom>
        </p:spPr>
      </p:pic>
      <p:sp>
        <p:nvSpPr>
          <p:cNvPr id="6" name="TextBox 5">
            <a:extLst>
              <a:ext uri="{FF2B5EF4-FFF2-40B4-BE49-F238E27FC236}">
                <a16:creationId xmlns:a16="http://schemas.microsoft.com/office/drawing/2014/main" id="{BE2C205D-1806-D9A5-0C63-7300BEF99AA9}"/>
              </a:ext>
            </a:extLst>
          </p:cNvPr>
          <p:cNvSpPr txBox="1"/>
          <p:nvPr/>
        </p:nvSpPr>
        <p:spPr>
          <a:xfrm>
            <a:off x="1189697" y="1339279"/>
            <a:ext cx="6816602" cy="830997"/>
          </a:xfrm>
          <a:prstGeom prst="rect">
            <a:avLst/>
          </a:prstGeom>
          <a:noFill/>
        </p:spPr>
        <p:txBody>
          <a:bodyPr wrap="square" rtlCol="0">
            <a:spAutoFit/>
          </a:bodyPr>
          <a:lstStyle/>
          <a:p>
            <a:r>
              <a:rPr lang="en-US" sz="1600" b="0" i="0" dirty="0">
                <a:effectLst/>
                <a:latin typeface="Times New Roman" panose="02020603050405020304" pitchFamily="18" charset="0"/>
                <a:cs typeface="Times New Roman" panose="02020603050405020304" pitchFamily="18" charset="0"/>
              </a:rPr>
              <a:t>Embeddings are representations of values or objects like text, images, and audio that are designed to be consumed by machine learning models and semantic search algorithms</a:t>
            </a:r>
            <a:endParaRPr lang="en-IN" sz="16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B1AC58F6-D9D0-8C5F-8ACA-EF572E10FE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9621" y="3047561"/>
            <a:ext cx="2732813" cy="2471160"/>
          </a:xfrm>
          <a:prstGeom prst="rect">
            <a:avLst/>
          </a:prstGeom>
        </p:spPr>
      </p:pic>
    </p:spTree>
    <p:extLst>
      <p:ext uri="{BB962C8B-B14F-4D97-AF65-F5344CB8AC3E}">
        <p14:creationId xmlns:p14="http://schemas.microsoft.com/office/powerpoint/2010/main" val="15250218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5EE2E5F8-2AE8-3707-5172-C0874595FF50}"/>
              </a:ext>
            </a:extLst>
          </p:cNvPr>
          <p:cNvSpPr>
            <a:spLocks noGrp="1" noChangeArrowheads="1"/>
          </p:cNvSpPr>
          <p:nvPr>
            <p:ph type="title" idx="4294967295"/>
          </p:nvPr>
        </p:nvSpPr>
        <p:spPr>
          <a:noFill/>
          <a:ln/>
        </p:spPr>
        <p:txBody>
          <a:bodyPr/>
          <a:lstStyle/>
          <a:p>
            <a:r>
              <a:rPr lang="en-US" altLang="zh-CN"/>
              <a:t>                       </a:t>
            </a:r>
          </a:p>
        </p:txBody>
      </p:sp>
      <p:sp>
        <p:nvSpPr>
          <p:cNvPr id="16388" name="Rectangle 4">
            <a:extLst>
              <a:ext uri="{FF2B5EF4-FFF2-40B4-BE49-F238E27FC236}">
                <a16:creationId xmlns:a16="http://schemas.microsoft.com/office/drawing/2014/main" id="{771A45B2-7002-EA84-4F9A-47CCCC449F58}"/>
              </a:ext>
            </a:extLst>
          </p:cNvPr>
          <p:cNvSpPr>
            <a:spLocks noChangeArrowheads="1"/>
          </p:cNvSpPr>
          <p:nvPr/>
        </p:nvSpPr>
        <p:spPr bwMode="auto">
          <a:xfrm>
            <a:off x="1616405" y="323330"/>
            <a:ext cx="6462175" cy="744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cs typeface="Arial" panose="020B0604020202020204" pitchFamily="34" charset="0"/>
              </a:defRPr>
            </a:lvl1pPr>
            <a:lvl2pPr>
              <a:defRPr>
                <a:solidFill>
                  <a:schemeClr val="tx1"/>
                </a:solidFill>
                <a:latin typeface="Arial" panose="020B0604020202020204" pitchFamily="34" charset="0"/>
                <a:cs typeface="Arial" panose="020B0604020202020204" pitchFamily="34" charset="0"/>
              </a:defRPr>
            </a:lvl2pPr>
            <a:lvl3pPr>
              <a:defRPr>
                <a:solidFill>
                  <a:schemeClr val="tx1"/>
                </a:solidFill>
                <a:latin typeface="Arial" panose="020B0604020202020204" pitchFamily="34" charset="0"/>
                <a:cs typeface="Arial" panose="020B0604020202020204" pitchFamily="34" charset="0"/>
              </a:defRPr>
            </a:lvl3pPr>
            <a:lvl4pPr>
              <a:defRPr>
                <a:solidFill>
                  <a:schemeClr val="tx1"/>
                </a:solidFill>
                <a:latin typeface="Arial" panose="020B0604020202020204" pitchFamily="34" charset="0"/>
                <a:cs typeface="Arial" panose="020B0604020202020204" pitchFamily="34" charset="0"/>
              </a:defRPr>
            </a:lvl4pPr>
            <a:lvl5pPr>
              <a:defRPr>
                <a:solidFill>
                  <a:schemeClr val="tx1"/>
                </a:solidFill>
                <a:latin typeface="Arial" panose="020B0604020202020204" pitchFamily="34" charset="0"/>
                <a:cs typeface="Arial" panose="020B0604020202020204" pitchFamily="34" charset="0"/>
              </a:defRPr>
            </a:lvl5pPr>
            <a:lvl6pPr fontAlgn="base" hangingPunct="0">
              <a:spcBef>
                <a:spcPct val="0"/>
              </a:spcBef>
              <a:spcAft>
                <a:spcPct val="0"/>
              </a:spcAft>
              <a:buFont typeface="Arial" panose="020B0604020202020204" pitchFamily="34" charset="0"/>
              <a:defRPr>
                <a:solidFill>
                  <a:schemeClr val="tx1"/>
                </a:solidFill>
                <a:latin typeface="Arial" panose="020B0604020202020204" pitchFamily="34" charset="0"/>
                <a:cs typeface="Arial" panose="020B0604020202020204" pitchFamily="34" charset="0"/>
              </a:defRPr>
            </a:lvl6pPr>
            <a:lvl7pPr fontAlgn="base" hangingPunct="0">
              <a:spcBef>
                <a:spcPct val="0"/>
              </a:spcBef>
              <a:spcAft>
                <a:spcPct val="0"/>
              </a:spcAft>
              <a:buFont typeface="Arial" panose="020B0604020202020204" pitchFamily="34" charset="0"/>
              <a:defRPr>
                <a:solidFill>
                  <a:schemeClr val="tx1"/>
                </a:solidFill>
                <a:latin typeface="Arial" panose="020B0604020202020204" pitchFamily="34" charset="0"/>
                <a:cs typeface="Arial" panose="020B0604020202020204" pitchFamily="34" charset="0"/>
              </a:defRPr>
            </a:lvl7pPr>
            <a:lvl8pPr fontAlgn="base" hangingPunct="0">
              <a:spcBef>
                <a:spcPct val="0"/>
              </a:spcBef>
              <a:spcAft>
                <a:spcPct val="0"/>
              </a:spcAft>
              <a:buFont typeface="Arial" panose="020B0604020202020204" pitchFamily="34" charset="0"/>
              <a:defRPr>
                <a:solidFill>
                  <a:schemeClr val="tx1"/>
                </a:solidFill>
                <a:latin typeface="Arial" panose="020B0604020202020204" pitchFamily="34" charset="0"/>
                <a:cs typeface="Arial" panose="020B0604020202020204" pitchFamily="34" charset="0"/>
              </a:defRPr>
            </a:lvl8pPr>
            <a:lvl9pPr fontAlgn="base" hangingPunct="0">
              <a:spcBef>
                <a:spcPct val="0"/>
              </a:spcBef>
              <a:spcAft>
                <a:spcPct val="0"/>
              </a:spcAft>
              <a:buFont typeface="Arial" panose="020B0604020202020204" pitchFamily="34" charset="0"/>
              <a:defRPr>
                <a:solidFill>
                  <a:schemeClr val="tx1"/>
                </a:solidFill>
                <a:latin typeface="Arial" panose="020B0604020202020204" pitchFamily="34" charset="0"/>
                <a:cs typeface="Arial" panose="020B0604020202020204" pitchFamily="34" charset="0"/>
              </a:defRPr>
            </a:lvl9pPr>
          </a:lstStyle>
          <a:p>
            <a:pPr algn="ctr"/>
            <a:r>
              <a:rPr lang="en-US" altLang="en-US" sz="4000" dirty="0">
                <a:solidFill>
                  <a:srgbClr val="000000"/>
                </a:solidFill>
                <a:latin typeface="Andalus" panose="02020603050405020304" pitchFamily="18" charset="-78"/>
                <a:sym typeface="Andalus" panose="02020603050405020304" pitchFamily="18" charset="-78"/>
              </a:rPr>
              <a:t>LITERATURE SURVEY</a:t>
            </a:r>
            <a:endParaRPr lang="en-US" altLang="en-US" dirty="0"/>
          </a:p>
        </p:txBody>
      </p:sp>
      <p:graphicFrame>
        <p:nvGraphicFramePr>
          <p:cNvPr id="16389" name="Group 5">
            <a:extLst>
              <a:ext uri="{FF2B5EF4-FFF2-40B4-BE49-F238E27FC236}">
                <a16:creationId xmlns:a16="http://schemas.microsoft.com/office/drawing/2014/main" id="{C03E6F53-7CE2-6662-A26F-84154B7225B4}"/>
              </a:ext>
            </a:extLst>
          </p:cNvPr>
          <p:cNvGraphicFramePr>
            <a:graphicFrameLocks noGrp="1"/>
          </p:cNvGraphicFramePr>
          <p:nvPr>
            <p:extLst>
              <p:ext uri="{D42A27DB-BD31-4B8C-83A1-F6EECF244321}">
                <p14:modId xmlns:p14="http://schemas.microsoft.com/office/powerpoint/2010/main" val="2799666366"/>
              </p:ext>
            </p:extLst>
          </p:nvPr>
        </p:nvGraphicFramePr>
        <p:xfrm>
          <a:off x="457200" y="1628875"/>
          <a:ext cx="8229602" cy="4487274"/>
        </p:xfrm>
        <a:graphic>
          <a:graphicData uri="http://schemas.openxmlformats.org/drawingml/2006/table">
            <a:tbl>
              <a:tblPr/>
              <a:tblGrid>
                <a:gridCol w="1882055">
                  <a:extLst>
                    <a:ext uri="{9D8B030D-6E8A-4147-A177-3AD203B41FA5}">
                      <a16:colId xmlns:a16="http://schemas.microsoft.com/office/drawing/2014/main" val="294271037"/>
                    </a:ext>
                  </a:extLst>
                </a:gridCol>
                <a:gridCol w="2115849">
                  <a:extLst>
                    <a:ext uri="{9D8B030D-6E8A-4147-A177-3AD203B41FA5}">
                      <a16:colId xmlns:a16="http://schemas.microsoft.com/office/drawing/2014/main" val="2193819907"/>
                    </a:ext>
                  </a:extLst>
                </a:gridCol>
                <a:gridCol w="2115849">
                  <a:extLst>
                    <a:ext uri="{9D8B030D-6E8A-4147-A177-3AD203B41FA5}">
                      <a16:colId xmlns:a16="http://schemas.microsoft.com/office/drawing/2014/main" val="4097996711"/>
                    </a:ext>
                  </a:extLst>
                </a:gridCol>
                <a:gridCol w="2115849">
                  <a:extLst>
                    <a:ext uri="{9D8B030D-6E8A-4147-A177-3AD203B41FA5}">
                      <a16:colId xmlns:a16="http://schemas.microsoft.com/office/drawing/2014/main" val="230383949"/>
                    </a:ext>
                  </a:extLst>
                </a:gridCol>
              </a:tblGrid>
              <a:tr h="323005">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TITLE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ISSUED</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DISADVANTAGE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843271939"/>
                  </a:ext>
                </a:extLst>
              </a:tr>
              <a:tr h="1622154">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1) efficiency TTS 2: variational end to end text to speech synthesis and voice conversation</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international conference on signal process., Oct 2018</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The modal outperform baseline models in both single speaker and multi speaker.</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High MOS scores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The text does not explicitly mention any disadvantages or limitations of EFTS2.</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extLst>
                  <a:ext uri="{0D108BD9-81ED-4DB2-BD59-A6C34878D82A}">
                    <a16:rowId xmlns:a16="http://schemas.microsoft.com/office/drawing/2014/main" val="2377214162"/>
                  </a:ext>
                </a:extLst>
              </a:tr>
              <a:tr h="2303136">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(2)  Depressive Tendency Recognition by Fusing Speech</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and Text Features: A Comparative Analysis</a:t>
                      </a:r>
                      <a:endPar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endParaRP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Transaction on Information Forensics and Security, vol. 3, No. 4, DECEMBER 2021</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The multimodal that fuses speech and text features shows better prediction of depression tendency </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endParaRP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Using speech or text features alone may not be through in prediction depression as understanding text content or speech information alone may not fully capture individuals.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3590728517"/>
                  </a:ext>
                </a:extLst>
              </a:tr>
            </a:tbl>
          </a:graphicData>
        </a:graphic>
      </p:graphicFrame>
      <p:sp>
        <p:nvSpPr>
          <p:cNvPr id="2" name="Rectangle 1">
            <a:extLst>
              <a:ext uri="{FF2B5EF4-FFF2-40B4-BE49-F238E27FC236}">
                <a16:creationId xmlns:a16="http://schemas.microsoft.com/office/drawing/2014/main" id="{BE3F1F05-FC89-60D0-8D09-3B08AC86AAB8}"/>
              </a:ext>
            </a:extLst>
          </p:cNvPr>
          <p:cNvSpPr/>
          <p:nvPr/>
        </p:nvSpPr>
        <p:spPr>
          <a:xfrm>
            <a:off x="271709" y="260780"/>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graphicFrame>
        <p:nvGraphicFramePr>
          <p:cNvPr id="2" name="Group 5">
            <a:extLst>
              <a:ext uri="{FF2B5EF4-FFF2-40B4-BE49-F238E27FC236}">
                <a16:creationId xmlns:a16="http://schemas.microsoft.com/office/drawing/2014/main" id="{5AAAA368-77EC-9CE7-7045-F641A20014FE}"/>
              </a:ext>
            </a:extLst>
          </p:cNvPr>
          <p:cNvGraphicFramePr>
            <a:graphicFrameLocks noGrp="1"/>
          </p:cNvGraphicFramePr>
          <p:nvPr>
            <p:extLst>
              <p:ext uri="{D42A27DB-BD31-4B8C-83A1-F6EECF244321}">
                <p14:modId xmlns:p14="http://schemas.microsoft.com/office/powerpoint/2010/main" val="2717631033"/>
              </p:ext>
            </p:extLst>
          </p:nvPr>
        </p:nvGraphicFramePr>
        <p:xfrm>
          <a:off x="827739" y="1052835"/>
          <a:ext cx="7488521" cy="5181600"/>
        </p:xfrm>
        <a:graphic>
          <a:graphicData uri="http://schemas.openxmlformats.org/drawingml/2006/table">
            <a:tbl>
              <a:tblPr/>
              <a:tblGrid>
                <a:gridCol w="1712573">
                  <a:extLst>
                    <a:ext uri="{9D8B030D-6E8A-4147-A177-3AD203B41FA5}">
                      <a16:colId xmlns:a16="http://schemas.microsoft.com/office/drawing/2014/main" val="294271037"/>
                    </a:ext>
                  </a:extLst>
                </a:gridCol>
                <a:gridCol w="1925316">
                  <a:extLst>
                    <a:ext uri="{9D8B030D-6E8A-4147-A177-3AD203B41FA5}">
                      <a16:colId xmlns:a16="http://schemas.microsoft.com/office/drawing/2014/main" val="2193819907"/>
                    </a:ext>
                  </a:extLst>
                </a:gridCol>
                <a:gridCol w="1925316">
                  <a:extLst>
                    <a:ext uri="{9D8B030D-6E8A-4147-A177-3AD203B41FA5}">
                      <a16:colId xmlns:a16="http://schemas.microsoft.com/office/drawing/2014/main" val="367936645"/>
                    </a:ext>
                  </a:extLst>
                </a:gridCol>
                <a:gridCol w="1925316">
                  <a:extLst>
                    <a:ext uri="{9D8B030D-6E8A-4147-A177-3AD203B41FA5}">
                      <a16:colId xmlns:a16="http://schemas.microsoft.com/office/drawing/2014/main" val="1330053782"/>
                    </a:ext>
                  </a:extLst>
                </a:gridCol>
              </a:tblGrid>
              <a:tr h="265827">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TITLE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ISSUED</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DISADVANTAGE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843271939"/>
                  </a:ext>
                </a:extLst>
              </a:tr>
              <a:tr h="128684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3) SPEECH BERT EMBEDDING FOR IMPROVING PROSODY IN NEURAL TTS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international conference on signal process., Oct 2017</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Effectively improves prosody in speech synthesis by dynamically extracting and incorporation prosody attributes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This paper does not provide any disadvantage or limitation of the system.</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extLst>
                  <a:ext uri="{0D108BD9-81ED-4DB2-BD59-A6C34878D82A}">
                    <a16:rowId xmlns:a16="http://schemas.microsoft.com/office/drawing/2014/main" val="2377214162"/>
                  </a:ext>
                </a:extLst>
              </a:tr>
              <a:tr h="2029949">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4) a machine speech chain approach for dynamically adaptive </a:t>
                      </a:r>
                      <a:r>
                        <a:rPr kumimoji="0" lang="en-US" altLang="zh-CN" sz="1800" b="0" i="0" u="none" strike="noStrike" cap="none" normalizeH="0" baseline="0" dirty="0" err="1">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lombard</a:t>
                      </a: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 </a:t>
                      </a:r>
                      <a:r>
                        <a:rPr kumimoji="0" lang="en-US" altLang="zh-CN" sz="1800" b="0" i="0" u="none" strike="noStrike" cap="none" normalizeH="0" baseline="0" dirty="0" err="1">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tts</a:t>
                      </a: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 in static and dynamic noise environments</a:t>
                      </a:r>
                      <a:endPar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endParaRP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Transaction on Information Forensics and Security, vol. 3, No. 4, DECEMBER 2020</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Dynamically adaptive </a:t>
                      </a:r>
                      <a:r>
                        <a:rPr kumimoji="0" lang="en-US" altLang="en-US" sz="1600" b="0" i="0" u="none" strike="noStrike" cap="none" normalizeH="0" baseline="0" dirty="0" err="1">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lombard</a:t>
                      </a: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 text to speech system</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Short term objective intensity</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Machine speech chain approach</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System performance in dynamic noise condition is not effective</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Non-incremental TTS performed better in clean and static noise </a:t>
                      </a:r>
                      <a:r>
                        <a:rPr kumimoji="0" lang="en-US" altLang="en-US" sz="1600" b="0" i="0" u="none" strike="noStrike" cap="none" normalizeH="0" baseline="0" dirty="0" err="1">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conditons</a:t>
                      </a: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 </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3590728517"/>
                  </a:ext>
                </a:extLst>
              </a:tr>
            </a:tbl>
          </a:graphicData>
        </a:graphic>
      </p:graphicFrame>
      <p:sp>
        <p:nvSpPr>
          <p:cNvPr id="3" name="Rectangle 2">
            <a:extLst>
              <a:ext uri="{FF2B5EF4-FFF2-40B4-BE49-F238E27FC236}">
                <a16:creationId xmlns:a16="http://schemas.microsoft.com/office/drawing/2014/main" id="{85A5544F-21CA-692F-27E5-213A161E7AC3}"/>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C7B7E5-1BEF-BB11-0355-4463829475D0}"/>
            </a:ext>
          </a:extLst>
        </p:cNvPr>
        <p:cNvGrpSpPr/>
        <p:nvPr/>
      </p:nvGrpSpPr>
      <p:grpSpPr>
        <a:xfrm>
          <a:off x="0" y="0"/>
          <a:ext cx="0" cy="0"/>
          <a:chOff x="0" y="0"/>
          <a:chExt cx="0" cy="0"/>
        </a:xfrm>
      </p:grpSpPr>
      <p:graphicFrame>
        <p:nvGraphicFramePr>
          <p:cNvPr id="2" name="Group 5">
            <a:extLst>
              <a:ext uri="{FF2B5EF4-FFF2-40B4-BE49-F238E27FC236}">
                <a16:creationId xmlns:a16="http://schemas.microsoft.com/office/drawing/2014/main" id="{F1570B14-0A34-B64F-5D8D-AEE922E7610D}"/>
              </a:ext>
            </a:extLst>
          </p:cNvPr>
          <p:cNvGraphicFramePr>
            <a:graphicFrameLocks noGrp="1"/>
          </p:cNvGraphicFramePr>
          <p:nvPr>
            <p:extLst>
              <p:ext uri="{D42A27DB-BD31-4B8C-83A1-F6EECF244321}">
                <p14:modId xmlns:p14="http://schemas.microsoft.com/office/powerpoint/2010/main" val="2775779731"/>
              </p:ext>
            </p:extLst>
          </p:nvPr>
        </p:nvGraphicFramePr>
        <p:xfrm>
          <a:off x="899745" y="836820"/>
          <a:ext cx="7128494" cy="5638800"/>
        </p:xfrm>
        <a:graphic>
          <a:graphicData uri="http://schemas.openxmlformats.org/drawingml/2006/table">
            <a:tbl>
              <a:tblPr/>
              <a:tblGrid>
                <a:gridCol w="1630238">
                  <a:extLst>
                    <a:ext uri="{9D8B030D-6E8A-4147-A177-3AD203B41FA5}">
                      <a16:colId xmlns:a16="http://schemas.microsoft.com/office/drawing/2014/main" val="294271037"/>
                    </a:ext>
                  </a:extLst>
                </a:gridCol>
                <a:gridCol w="1826002">
                  <a:extLst>
                    <a:ext uri="{9D8B030D-6E8A-4147-A177-3AD203B41FA5}">
                      <a16:colId xmlns:a16="http://schemas.microsoft.com/office/drawing/2014/main" val="2193819907"/>
                    </a:ext>
                  </a:extLst>
                </a:gridCol>
                <a:gridCol w="1839502">
                  <a:extLst>
                    <a:ext uri="{9D8B030D-6E8A-4147-A177-3AD203B41FA5}">
                      <a16:colId xmlns:a16="http://schemas.microsoft.com/office/drawing/2014/main" val="846314498"/>
                    </a:ext>
                  </a:extLst>
                </a:gridCol>
                <a:gridCol w="1832752">
                  <a:extLst>
                    <a:ext uri="{9D8B030D-6E8A-4147-A177-3AD203B41FA5}">
                      <a16:colId xmlns:a16="http://schemas.microsoft.com/office/drawing/2014/main" val="703169557"/>
                    </a:ext>
                  </a:extLst>
                </a:gridCol>
              </a:tblGrid>
              <a:tr h="334317">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TITLE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ISSUED</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DISADVANTAGE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843271939"/>
                  </a:ext>
                </a:extLst>
              </a:tr>
              <a:tr h="1460001">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5) TTS-BY-TTS: TTS-DRIVEN DATA AUGMENTATION FOR</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FAST AND HIGH-QUALITY SPEECH SYNTHESIS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international conference on signal process., Oct 2008</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Improves the quality of non-autoregressive text to speech system .</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Limited training data.</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Generating large-scale synthetic corpora with phoneme durations using an auto regressive TTS system may require significant computational resources.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extLst>
                  <a:ext uri="{0D108BD9-81ED-4DB2-BD59-A6C34878D82A}">
                    <a16:rowId xmlns:a16="http://schemas.microsoft.com/office/drawing/2014/main" val="2377214162"/>
                  </a:ext>
                </a:extLst>
              </a:tr>
              <a:tr h="137390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6) Neural Fusion for Voice Cloning</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endParaRP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Transaction on Information Forensics and Security, vol. 3, No. 4, DECEMBER 2008</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Enhances speakers similarity.</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Maintains speech naturalness in voice cloning application.</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The system may still face challenges with concatenation gaps despite the proposed refinement strategies.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3590728517"/>
                  </a:ext>
                </a:extLst>
              </a:tr>
            </a:tbl>
          </a:graphicData>
        </a:graphic>
      </p:graphicFrame>
      <p:sp>
        <p:nvSpPr>
          <p:cNvPr id="3" name="Rectangle 2">
            <a:extLst>
              <a:ext uri="{FF2B5EF4-FFF2-40B4-BE49-F238E27FC236}">
                <a16:creationId xmlns:a16="http://schemas.microsoft.com/office/drawing/2014/main" id="{7BF14A52-D874-BC90-ADF7-9008C2798E0E}"/>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962044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7B5F9516-EAAE-3249-4D27-2A40F5DD0E78}"/>
              </a:ext>
            </a:extLst>
          </p:cNvPr>
          <p:cNvSpPr>
            <a:spLocks noGrp="1" noChangeArrowheads="1"/>
          </p:cNvSpPr>
          <p:nvPr>
            <p:ph type="ctrTitle" idx="4294967295"/>
          </p:nvPr>
        </p:nvSpPr>
        <p:spPr>
          <a:xfrm>
            <a:off x="1218726" y="486745"/>
            <a:ext cx="7092309" cy="853364"/>
          </a:xfrm>
          <a:noFill/>
          <a:ln/>
        </p:spPr>
        <p:txBody>
          <a:bodyPr lIns="90170" tIns="46990" rIns="90170" bIns="46990"/>
          <a:lstStyle/>
          <a:p>
            <a:br>
              <a:rPr lang="en-US" altLang="en-US" sz="1800" b="1" dirty="0">
                <a:latin typeface="Andalus" panose="02020603050405020304" pitchFamily="18" charset="-78"/>
              </a:rPr>
            </a:br>
            <a:br>
              <a:rPr lang="en-US" altLang="en-US" sz="1800" b="1" dirty="0">
                <a:latin typeface="Andalus" panose="02020603050405020304" pitchFamily="18" charset="-78"/>
              </a:rPr>
            </a:br>
            <a:r>
              <a:rPr lang="en-US" altLang="en-US" sz="2000" b="1" dirty="0">
                <a:solidFill>
                  <a:srgbClr val="002060"/>
                </a:solidFill>
                <a:latin typeface="Andalus" panose="02020603050405020304" pitchFamily="18" charset="-78"/>
              </a:rPr>
              <a:t>REAL TIME VOICE CLONING USING NEURAL FUSION</a:t>
            </a:r>
            <a:br>
              <a:rPr lang="en-US" altLang="en-US" sz="1800" dirty="0">
                <a:latin typeface="Andalus" panose="02020603050405020304" pitchFamily="18" charset="-78"/>
              </a:rPr>
            </a:br>
            <a:br>
              <a:rPr lang="en-US" altLang="en-US" sz="1800" dirty="0"/>
            </a:br>
            <a:r>
              <a:rPr lang="en-US" altLang="en-US" sz="1800" u="sng" dirty="0">
                <a:latin typeface="Andalus" panose="02020603050405020304" pitchFamily="18" charset="-78"/>
                <a:sym typeface="Andalus" panose="02020603050405020304" pitchFamily="18" charset="-78"/>
              </a:rPr>
              <a:t>                                                     </a:t>
            </a:r>
          </a:p>
        </p:txBody>
      </p:sp>
      <p:graphicFrame>
        <p:nvGraphicFramePr>
          <p:cNvPr id="3075" name="Group 3">
            <a:extLst>
              <a:ext uri="{FF2B5EF4-FFF2-40B4-BE49-F238E27FC236}">
                <a16:creationId xmlns:a16="http://schemas.microsoft.com/office/drawing/2014/main" id="{943FCEAD-86B6-A11D-5D6D-76C706A18671}"/>
              </a:ext>
            </a:extLst>
          </p:cNvPr>
          <p:cNvGraphicFramePr>
            <a:graphicFrameLocks noGrp="1"/>
          </p:cNvGraphicFramePr>
          <p:nvPr>
            <p:extLst>
              <p:ext uri="{D42A27DB-BD31-4B8C-83A1-F6EECF244321}">
                <p14:modId xmlns:p14="http://schemas.microsoft.com/office/powerpoint/2010/main" val="208447863"/>
              </p:ext>
            </p:extLst>
          </p:nvPr>
        </p:nvGraphicFramePr>
        <p:xfrm>
          <a:off x="1513606" y="2507791"/>
          <a:ext cx="6008596" cy="1828800"/>
        </p:xfrm>
        <a:graphic>
          <a:graphicData uri="http://schemas.openxmlformats.org/drawingml/2006/table">
            <a:tbl>
              <a:tblPr/>
              <a:tblGrid>
                <a:gridCol w="3562429">
                  <a:extLst>
                    <a:ext uri="{9D8B030D-6E8A-4147-A177-3AD203B41FA5}">
                      <a16:colId xmlns:a16="http://schemas.microsoft.com/office/drawing/2014/main" val="531123597"/>
                    </a:ext>
                  </a:extLst>
                </a:gridCol>
                <a:gridCol w="2446167">
                  <a:extLst>
                    <a:ext uri="{9D8B030D-6E8A-4147-A177-3AD203B41FA5}">
                      <a16:colId xmlns:a16="http://schemas.microsoft.com/office/drawing/2014/main" val="1032724914"/>
                    </a:ext>
                  </a:extLst>
                </a:gridCol>
              </a:tblGrid>
              <a:tr h="329219">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Calibri" panose="020F0502020204030204" pitchFamily="34" charset="0"/>
                        </a:rPr>
                        <a:t>NAME</a:t>
                      </a: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8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Calibri" panose="020F0502020204030204" pitchFamily="34" charset="0"/>
                        </a:rPr>
                        <a:t>REGISTER NUMBER</a:t>
                      </a: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3724050908"/>
                  </a:ext>
                </a:extLst>
              </a:tr>
              <a:tr h="329219">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lang="en-IN" sz="1800" dirty="0"/>
                        <a:t>AKSHAY SREE KRISHNA M </a:t>
                      </a:r>
                      <a:endPar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endParaRP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lang="en-IN" sz="1800" dirty="0"/>
                        <a:t>211520104010</a:t>
                      </a:r>
                      <a:endPar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endParaRP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extLst>
                  <a:ext uri="{0D108BD9-81ED-4DB2-BD59-A6C34878D82A}">
                    <a16:rowId xmlns:a16="http://schemas.microsoft.com/office/drawing/2014/main" val="568381613"/>
                  </a:ext>
                </a:extLst>
              </a:tr>
              <a:tr h="329219">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lang="en-IN" sz="1800"/>
                        <a:t>APPRAJIT </a:t>
                      </a:r>
                      <a:r>
                        <a:rPr lang="en-IN" sz="1800" dirty="0"/>
                        <a:t>VAIBHAV M </a:t>
                      </a:r>
                      <a:endParaRPr kumimoji="0" lang="en-US" altLang="en-US"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Calibri" panose="020F0502020204030204" pitchFamily="34" charset="0"/>
                      </a:endParaRP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lang="en-IN" sz="1800" dirty="0"/>
                        <a:t>211520104014</a:t>
                      </a:r>
                      <a:endParaRPr kumimoji="0" lang="en-US" altLang="en-US"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Calibri" panose="020F0502020204030204" pitchFamily="34" charset="0"/>
                      </a:endParaRP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192766578"/>
                  </a:ext>
                </a:extLst>
              </a:tr>
              <a:tr h="329219">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lang="en-IN" dirty="0"/>
                        <a:t>JOHN KELWIN JK </a:t>
                      </a:r>
                      <a:endParaRPr kumimoji="0" lang="en-US" altLang="en-US"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Calibri" panose="020F0502020204030204" pitchFamily="34" charset="0"/>
                      </a:endParaRP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lang="en-IN" dirty="0"/>
                        <a:t>211520104069</a:t>
                      </a:r>
                      <a:endParaRPr kumimoji="0" lang="en-US" altLang="en-US"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Calibri" panose="020F0502020204030204" pitchFamily="34" charset="0"/>
                      </a:endParaRP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806851960"/>
                  </a:ext>
                </a:extLst>
              </a:tr>
              <a:tr h="329219">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lang="en-IN" sz="1800" dirty="0"/>
                        <a:t>SRIRAM CM </a:t>
                      </a:r>
                      <a:endParaRPr kumimoji="0" lang="en-US" altLang="en-US"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Calibri" panose="020F0502020204030204" pitchFamily="34" charset="0"/>
                      </a:endParaRP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lang="en-IN" sz="1800" dirty="0"/>
                        <a:t>211520104156</a:t>
                      </a:r>
                      <a:endPar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Calibri" panose="020F0502020204030204" pitchFamily="34" charset="0"/>
                      </a:endParaRPr>
                    </a:p>
                  </a:txBody>
                  <a:tcPr anchor="ct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extLst>
                  <a:ext uri="{0D108BD9-81ED-4DB2-BD59-A6C34878D82A}">
                    <a16:rowId xmlns:a16="http://schemas.microsoft.com/office/drawing/2014/main" val="2841361182"/>
                  </a:ext>
                </a:extLst>
              </a:tr>
            </a:tbl>
          </a:graphicData>
        </a:graphic>
      </p:graphicFrame>
      <p:sp>
        <p:nvSpPr>
          <p:cNvPr id="3106" name="Rectangle 34">
            <a:extLst>
              <a:ext uri="{FF2B5EF4-FFF2-40B4-BE49-F238E27FC236}">
                <a16:creationId xmlns:a16="http://schemas.microsoft.com/office/drawing/2014/main" id="{00BA6E4C-3695-82E3-3BCC-3B4C6CBACDBE}"/>
              </a:ext>
            </a:extLst>
          </p:cNvPr>
          <p:cNvSpPr>
            <a:spLocks noChangeArrowheads="1"/>
          </p:cNvSpPr>
          <p:nvPr/>
        </p:nvSpPr>
        <p:spPr bwMode="auto">
          <a:xfrm>
            <a:off x="2930525" y="4786313"/>
            <a:ext cx="36687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spAutoFit/>
          </a:bodyPr>
          <a:lstStyle/>
          <a:p>
            <a:endParaRPr lang="en-US" altLang="en-US">
              <a:solidFill>
                <a:srgbClr val="000000"/>
              </a:solidFill>
            </a:endParaRPr>
          </a:p>
        </p:txBody>
      </p:sp>
      <p:sp>
        <p:nvSpPr>
          <p:cNvPr id="3107" name="Rectangle 35">
            <a:extLst>
              <a:ext uri="{FF2B5EF4-FFF2-40B4-BE49-F238E27FC236}">
                <a16:creationId xmlns:a16="http://schemas.microsoft.com/office/drawing/2014/main" id="{AB3C3567-E0C8-FDBB-B98B-5DD39AF43213}"/>
              </a:ext>
            </a:extLst>
          </p:cNvPr>
          <p:cNvSpPr>
            <a:spLocks noChangeArrowheads="1"/>
          </p:cNvSpPr>
          <p:nvPr/>
        </p:nvSpPr>
        <p:spPr bwMode="auto">
          <a:xfrm>
            <a:off x="2644775" y="4778375"/>
            <a:ext cx="3125788" cy="64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spAutoFit/>
          </a:bodyPr>
          <a:lstStyle/>
          <a:p>
            <a:endParaRPr lang="en-US" altLang="en-US"/>
          </a:p>
        </p:txBody>
      </p:sp>
      <p:sp>
        <p:nvSpPr>
          <p:cNvPr id="3108" name="Rectangle 36">
            <a:extLst>
              <a:ext uri="{FF2B5EF4-FFF2-40B4-BE49-F238E27FC236}">
                <a16:creationId xmlns:a16="http://schemas.microsoft.com/office/drawing/2014/main" id="{5152F1F1-8ECF-8052-44A0-63FC2A77B80D}"/>
              </a:ext>
            </a:extLst>
          </p:cNvPr>
          <p:cNvSpPr>
            <a:spLocks noChangeArrowheads="1"/>
          </p:cNvSpPr>
          <p:nvPr/>
        </p:nvSpPr>
        <p:spPr bwMode="auto">
          <a:xfrm>
            <a:off x="4416425" y="3108325"/>
            <a:ext cx="3111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endParaRPr lang="en-US" altLang="en-US"/>
          </a:p>
        </p:txBody>
      </p:sp>
      <p:sp>
        <p:nvSpPr>
          <p:cNvPr id="3109" name="Rectangle 37">
            <a:extLst>
              <a:ext uri="{FF2B5EF4-FFF2-40B4-BE49-F238E27FC236}">
                <a16:creationId xmlns:a16="http://schemas.microsoft.com/office/drawing/2014/main" id="{11CAB7F6-9D5C-1FC4-049B-C0533A6607EC}"/>
              </a:ext>
            </a:extLst>
          </p:cNvPr>
          <p:cNvSpPr>
            <a:spLocks noChangeArrowheads="1"/>
          </p:cNvSpPr>
          <p:nvPr/>
        </p:nvSpPr>
        <p:spPr bwMode="auto">
          <a:xfrm>
            <a:off x="1371599" y="2011015"/>
            <a:ext cx="2552355" cy="341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170" tIns="46990" rIns="90170" bIns="46990">
            <a:spAutoFit/>
          </a:bodyPr>
          <a:lstStyle/>
          <a:p>
            <a:r>
              <a:rPr lang="en-US" altLang="en-US" sz="1600" b="1" dirty="0">
                <a:solidFill>
                  <a:srgbClr val="000000"/>
                </a:solidFill>
              </a:rPr>
              <a:t>TEAM MEMBERS :</a:t>
            </a:r>
            <a:endParaRPr lang="en-US" altLang="en-US" sz="1600" dirty="0"/>
          </a:p>
        </p:txBody>
      </p:sp>
      <p:sp>
        <p:nvSpPr>
          <p:cNvPr id="3110" name="Rectangle 38">
            <a:extLst>
              <a:ext uri="{FF2B5EF4-FFF2-40B4-BE49-F238E27FC236}">
                <a16:creationId xmlns:a16="http://schemas.microsoft.com/office/drawing/2014/main" id="{A0850BAE-0BAA-A589-C3B3-D3524FF85050}"/>
              </a:ext>
            </a:extLst>
          </p:cNvPr>
          <p:cNvSpPr>
            <a:spLocks noChangeArrowheads="1"/>
          </p:cNvSpPr>
          <p:nvPr/>
        </p:nvSpPr>
        <p:spPr bwMode="auto">
          <a:xfrm>
            <a:off x="1795462" y="5007497"/>
            <a:ext cx="5241925" cy="1202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spAutoFit/>
          </a:bodyPr>
          <a:lstStyle/>
          <a:p>
            <a:r>
              <a:rPr lang="en-US" dirty="0"/>
              <a:t>Mrs. TAMILSELVI,</a:t>
            </a:r>
          </a:p>
          <a:p>
            <a:r>
              <a:rPr lang="en-US" dirty="0"/>
              <a:t>Assistant Professor,</a:t>
            </a:r>
          </a:p>
          <a:p>
            <a:r>
              <a:rPr lang="en-US" dirty="0"/>
              <a:t>Department of CSE,</a:t>
            </a:r>
          </a:p>
          <a:p>
            <a:r>
              <a:rPr lang="en-US" altLang="en-US" dirty="0"/>
              <a:t>Panimalar Institute of Technology.</a:t>
            </a:r>
          </a:p>
        </p:txBody>
      </p:sp>
      <p:sp>
        <p:nvSpPr>
          <p:cNvPr id="2" name="Rectangle 37">
            <a:extLst>
              <a:ext uri="{FF2B5EF4-FFF2-40B4-BE49-F238E27FC236}">
                <a16:creationId xmlns:a16="http://schemas.microsoft.com/office/drawing/2014/main" id="{A15BDAC3-1030-5B0C-57CF-17307C5E65D2}"/>
              </a:ext>
            </a:extLst>
          </p:cNvPr>
          <p:cNvSpPr>
            <a:spLocks noChangeArrowheads="1"/>
          </p:cNvSpPr>
          <p:nvPr/>
        </p:nvSpPr>
        <p:spPr bwMode="auto">
          <a:xfrm>
            <a:off x="1513606" y="4516575"/>
            <a:ext cx="13779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spAutoFit/>
          </a:bodyPr>
          <a:lstStyle/>
          <a:p>
            <a:r>
              <a:rPr lang="en-US" altLang="en-US" b="1" dirty="0">
                <a:solidFill>
                  <a:srgbClr val="000000"/>
                </a:solidFill>
              </a:rPr>
              <a:t>GUIDE :</a:t>
            </a:r>
            <a:endParaRPr lang="en-US" altLang="en-US" dirty="0"/>
          </a:p>
        </p:txBody>
      </p:sp>
      <p:sp>
        <p:nvSpPr>
          <p:cNvPr id="3" name="Rectangle 2">
            <a:extLst>
              <a:ext uri="{FF2B5EF4-FFF2-40B4-BE49-F238E27FC236}">
                <a16:creationId xmlns:a16="http://schemas.microsoft.com/office/drawing/2014/main" id="{A0FE7325-95CC-B1E5-21B7-82E4B1BFCF99}"/>
              </a:ext>
            </a:extLst>
          </p:cNvPr>
          <p:cNvSpPr/>
          <p:nvPr/>
        </p:nvSpPr>
        <p:spPr bwMode="auto">
          <a:xfrm>
            <a:off x="323705" y="404813"/>
            <a:ext cx="8496590" cy="6120402"/>
          </a:xfrm>
          <a:prstGeom prst="rect">
            <a:avLst/>
          </a:prstGeom>
          <a:noFill/>
          <a:ln w="38100" cap="flat" cmpd="sng" algn="ctr">
            <a:solidFill>
              <a:srgbClr val="0033C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0">
              <a:lnSpc>
                <a:spcPct val="100000"/>
              </a:lnSpc>
              <a:spcBef>
                <a:spcPct val="0"/>
              </a:spcBef>
              <a:spcAft>
                <a:spcPct val="0"/>
              </a:spcAft>
              <a:buClrTx/>
              <a:buSzTx/>
              <a:buFont typeface="Arial" panose="020B0604020202020204" pitchFamily="34" charset="0"/>
              <a:buNone/>
              <a:tabLst/>
            </a:pPr>
            <a:endParaRPr kumimoji="0" lang="en-IN" sz="1800" b="0" i="0" u="none" strike="noStrike" cap="none" normalizeH="0" baseline="0">
              <a:ln>
                <a:noFill/>
              </a:ln>
              <a:solidFill>
                <a:schemeClr val="tx1"/>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4" name="Rectangle 37">
            <a:extLst>
              <a:ext uri="{FF2B5EF4-FFF2-40B4-BE49-F238E27FC236}">
                <a16:creationId xmlns:a16="http://schemas.microsoft.com/office/drawing/2014/main" id="{7F733F1D-641B-FB55-2CAD-3CEC6A2D0E24}"/>
              </a:ext>
            </a:extLst>
          </p:cNvPr>
          <p:cNvSpPr>
            <a:spLocks noChangeArrowheads="1"/>
          </p:cNvSpPr>
          <p:nvPr/>
        </p:nvSpPr>
        <p:spPr bwMode="auto">
          <a:xfrm>
            <a:off x="1371599" y="1669896"/>
            <a:ext cx="2552355" cy="341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170" tIns="46990" rIns="90170" bIns="46990">
            <a:spAutoFit/>
          </a:bodyPr>
          <a:lstStyle/>
          <a:p>
            <a:r>
              <a:rPr lang="en-US" altLang="en-US" sz="1600" b="1" dirty="0">
                <a:solidFill>
                  <a:srgbClr val="000000"/>
                </a:solidFill>
              </a:rPr>
              <a:t>Batch No:</a:t>
            </a:r>
            <a:r>
              <a:rPr lang="en-US" altLang="en-US" sz="1600" dirty="0">
                <a:solidFill>
                  <a:srgbClr val="000000"/>
                </a:solidFill>
              </a:rPr>
              <a:t>B3</a:t>
            </a:r>
            <a:endParaRPr lang="en-US" altLang="en-US"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689CE7-3C22-6326-2D04-E9F6B33F9E87}"/>
            </a:ext>
          </a:extLst>
        </p:cNvPr>
        <p:cNvGrpSpPr/>
        <p:nvPr/>
      </p:nvGrpSpPr>
      <p:grpSpPr>
        <a:xfrm>
          <a:off x="0" y="0"/>
          <a:ext cx="0" cy="0"/>
          <a:chOff x="0" y="0"/>
          <a:chExt cx="0" cy="0"/>
        </a:xfrm>
      </p:grpSpPr>
      <p:graphicFrame>
        <p:nvGraphicFramePr>
          <p:cNvPr id="2" name="Group 5">
            <a:extLst>
              <a:ext uri="{FF2B5EF4-FFF2-40B4-BE49-F238E27FC236}">
                <a16:creationId xmlns:a16="http://schemas.microsoft.com/office/drawing/2014/main" id="{1A2E030B-D1F4-12A4-FE8C-64507B44AD6B}"/>
              </a:ext>
            </a:extLst>
          </p:cNvPr>
          <p:cNvGraphicFramePr>
            <a:graphicFrameLocks noGrp="1"/>
          </p:cNvGraphicFramePr>
          <p:nvPr>
            <p:extLst>
              <p:ext uri="{D42A27DB-BD31-4B8C-83A1-F6EECF244321}">
                <p14:modId xmlns:p14="http://schemas.microsoft.com/office/powerpoint/2010/main" val="2014444804"/>
              </p:ext>
            </p:extLst>
          </p:nvPr>
        </p:nvGraphicFramePr>
        <p:xfrm>
          <a:off x="899745" y="836820"/>
          <a:ext cx="7056490" cy="5053194"/>
        </p:xfrm>
        <a:graphic>
          <a:graphicData uri="http://schemas.openxmlformats.org/drawingml/2006/table">
            <a:tbl>
              <a:tblPr/>
              <a:tblGrid>
                <a:gridCol w="1613770">
                  <a:extLst>
                    <a:ext uri="{9D8B030D-6E8A-4147-A177-3AD203B41FA5}">
                      <a16:colId xmlns:a16="http://schemas.microsoft.com/office/drawing/2014/main" val="294271037"/>
                    </a:ext>
                  </a:extLst>
                </a:gridCol>
                <a:gridCol w="1814240">
                  <a:extLst>
                    <a:ext uri="{9D8B030D-6E8A-4147-A177-3AD203B41FA5}">
                      <a16:colId xmlns:a16="http://schemas.microsoft.com/office/drawing/2014/main" val="2193819907"/>
                    </a:ext>
                  </a:extLst>
                </a:gridCol>
                <a:gridCol w="1814240">
                  <a:extLst>
                    <a:ext uri="{9D8B030D-6E8A-4147-A177-3AD203B41FA5}">
                      <a16:colId xmlns:a16="http://schemas.microsoft.com/office/drawing/2014/main" val="1891505165"/>
                    </a:ext>
                  </a:extLst>
                </a:gridCol>
                <a:gridCol w="1814240">
                  <a:extLst>
                    <a:ext uri="{9D8B030D-6E8A-4147-A177-3AD203B41FA5}">
                      <a16:colId xmlns:a16="http://schemas.microsoft.com/office/drawing/2014/main" val="3135097863"/>
                    </a:ext>
                  </a:extLst>
                </a:gridCol>
              </a:tblGrid>
              <a:tr h="310137">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TITLE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ISSUED</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DISADVANTAGE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843271939"/>
                  </a:ext>
                </a:extLst>
              </a:tr>
              <a:tr h="1838443">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7) </a:t>
                      </a: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Expressive </a:t>
                      </a:r>
                      <a:r>
                        <a:rPr kumimoji="0" lang="en-US" altLang="zh-CN" sz="1800" b="0" i="0" u="none" strike="noStrike" cap="none" normalizeH="0" baseline="0" dirty="0" err="1">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tts</a:t>
                      </a: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 training with frame and style reconstruction loss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international conference on signal process., Oct 2008</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Model with frame and structural reconstruction loss.</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Use of low deep style features is effective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Paper does not explicitly  mention disadvantages of proposed training strategy or model. </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extLst>
                  <a:ext uri="{0D108BD9-81ED-4DB2-BD59-A6C34878D82A}">
                    <a16:rowId xmlns:a16="http://schemas.microsoft.com/office/drawing/2014/main" val="2377214162"/>
                  </a:ext>
                </a:extLst>
              </a:tr>
              <a:tr h="2675754">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8) A Semi-Automatic Method for Transcription Error Correction for Indian Language TTS Systems</a:t>
                      </a:r>
                      <a:endPar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endParaRP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Transaction on Information Forensics and Security, vol. 3, No. 4, DECEMBER 2008</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Improved network efficiency through optimized communication protocols</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endParaRP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Increased complexity and potential errors in network architectures.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3590728517"/>
                  </a:ext>
                </a:extLst>
              </a:tr>
            </a:tbl>
          </a:graphicData>
        </a:graphic>
      </p:graphicFrame>
      <p:sp>
        <p:nvSpPr>
          <p:cNvPr id="3" name="Rectangle 2">
            <a:extLst>
              <a:ext uri="{FF2B5EF4-FFF2-40B4-BE49-F238E27FC236}">
                <a16:creationId xmlns:a16="http://schemas.microsoft.com/office/drawing/2014/main" id="{A95EAB7F-FECF-3B44-39ED-2D83267CC526}"/>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42023907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DA2F49-26B6-3549-B4EF-6E70A4053776}"/>
            </a:ext>
          </a:extLst>
        </p:cNvPr>
        <p:cNvGrpSpPr/>
        <p:nvPr/>
      </p:nvGrpSpPr>
      <p:grpSpPr>
        <a:xfrm>
          <a:off x="0" y="0"/>
          <a:ext cx="0" cy="0"/>
          <a:chOff x="0" y="0"/>
          <a:chExt cx="0" cy="0"/>
        </a:xfrm>
      </p:grpSpPr>
      <p:graphicFrame>
        <p:nvGraphicFramePr>
          <p:cNvPr id="2" name="Group 5">
            <a:extLst>
              <a:ext uri="{FF2B5EF4-FFF2-40B4-BE49-F238E27FC236}">
                <a16:creationId xmlns:a16="http://schemas.microsoft.com/office/drawing/2014/main" id="{79AA109C-36B7-3B62-DBBA-CBB45ED41765}"/>
              </a:ext>
            </a:extLst>
          </p:cNvPr>
          <p:cNvGraphicFramePr>
            <a:graphicFrameLocks noGrp="1"/>
          </p:cNvGraphicFramePr>
          <p:nvPr>
            <p:extLst>
              <p:ext uri="{D42A27DB-BD31-4B8C-83A1-F6EECF244321}">
                <p14:modId xmlns:p14="http://schemas.microsoft.com/office/powerpoint/2010/main" val="3056416514"/>
              </p:ext>
            </p:extLst>
          </p:nvPr>
        </p:nvGraphicFramePr>
        <p:xfrm>
          <a:off x="755736" y="1556870"/>
          <a:ext cx="7704534" cy="4109160"/>
        </p:xfrm>
        <a:graphic>
          <a:graphicData uri="http://schemas.openxmlformats.org/drawingml/2006/table">
            <a:tbl>
              <a:tblPr/>
              <a:tblGrid>
                <a:gridCol w="1761975">
                  <a:extLst>
                    <a:ext uri="{9D8B030D-6E8A-4147-A177-3AD203B41FA5}">
                      <a16:colId xmlns:a16="http://schemas.microsoft.com/office/drawing/2014/main" val="294271037"/>
                    </a:ext>
                  </a:extLst>
                </a:gridCol>
                <a:gridCol w="1980853">
                  <a:extLst>
                    <a:ext uri="{9D8B030D-6E8A-4147-A177-3AD203B41FA5}">
                      <a16:colId xmlns:a16="http://schemas.microsoft.com/office/drawing/2014/main" val="2193819907"/>
                    </a:ext>
                  </a:extLst>
                </a:gridCol>
                <a:gridCol w="1980853">
                  <a:extLst>
                    <a:ext uri="{9D8B030D-6E8A-4147-A177-3AD203B41FA5}">
                      <a16:colId xmlns:a16="http://schemas.microsoft.com/office/drawing/2014/main" val="1737763293"/>
                    </a:ext>
                  </a:extLst>
                </a:gridCol>
                <a:gridCol w="1980853">
                  <a:extLst>
                    <a:ext uri="{9D8B030D-6E8A-4147-A177-3AD203B41FA5}">
                      <a16:colId xmlns:a16="http://schemas.microsoft.com/office/drawing/2014/main" val="2495906933"/>
                    </a:ext>
                  </a:extLst>
                </a:gridCol>
              </a:tblGrid>
              <a:tr h="257418">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TITLE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ISSUED</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DISADVANTAGE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843271939"/>
                  </a:ext>
                </a:extLst>
              </a:tr>
              <a:tr h="1731720">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9) </a:t>
                      </a: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Decoding knowledge transfer for neural text to speech training</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international conference on signal process., Oct 2014</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Effective knowledge transfer</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Neural TTS with naturalness and robustness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Complex Training process</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Limited run time efficiency</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Need for pre-trained models</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D0E3EA"/>
                    </a:solidFill>
                  </a:tcPr>
                </a:tc>
                <a:extLst>
                  <a:ext uri="{0D108BD9-81ED-4DB2-BD59-A6C34878D82A}">
                    <a16:rowId xmlns:a16="http://schemas.microsoft.com/office/drawing/2014/main" val="2377214162"/>
                  </a:ext>
                </a:extLst>
              </a:tr>
              <a:tr h="1755122">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8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10) Speech synthesis with mixed emotions</a:t>
                      </a:r>
                      <a:endParaRPr kumimoji="0" lang="en-US" altLang="zh-CN"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endParaRP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lvl1pPr>
                        <a:spcBef>
                          <a:spcPct val="20000"/>
                        </a:spcBef>
                        <a:defRPr sz="2800">
                          <a:solidFill>
                            <a:schemeClr val="tx1"/>
                          </a:solidFill>
                          <a:latin typeface="Arial" panose="020B0604020202020204" pitchFamily="34" charset="0"/>
                          <a:cs typeface="Arial" panose="020B0604020202020204" pitchFamily="34" charset="0"/>
                        </a:defRPr>
                      </a:lvl1pPr>
                      <a:lvl2pPr>
                        <a:spcBef>
                          <a:spcPct val="20000"/>
                        </a:spcBef>
                        <a:defRPr sz="2400">
                          <a:solidFill>
                            <a:schemeClr val="tx1"/>
                          </a:solidFill>
                          <a:latin typeface="Arial" panose="020B0604020202020204" pitchFamily="34" charset="0"/>
                          <a:cs typeface="Arial" panose="020B0604020202020204" pitchFamily="34" charset="0"/>
                        </a:defRPr>
                      </a:lvl2pPr>
                      <a:lvl3pPr>
                        <a:spcBef>
                          <a:spcPct val="20000"/>
                        </a:spcBef>
                        <a:defRPr sz="2000">
                          <a:solidFill>
                            <a:schemeClr val="tx1"/>
                          </a:solidFill>
                          <a:latin typeface="Arial" panose="020B0604020202020204" pitchFamily="34" charset="0"/>
                          <a:cs typeface="Arial" panose="020B0604020202020204" pitchFamily="34" charset="0"/>
                        </a:defRPr>
                      </a:lvl3pPr>
                      <a:lvl4pPr>
                        <a:spcBef>
                          <a:spcPct val="20000"/>
                        </a:spcBef>
                        <a:defRPr>
                          <a:solidFill>
                            <a:schemeClr val="tx1"/>
                          </a:solidFill>
                          <a:latin typeface="Arial" panose="020B0604020202020204" pitchFamily="34" charset="0"/>
                          <a:cs typeface="Arial" panose="020B0604020202020204" pitchFamily="34" charset="0"/>
                        </a:defRPr>
                      </a:lvl4pPr>
                      <a:lvl5pPr>
                        <a:spcBef>
                          <a:spcPct val="20000"/>
                        </a:spcBef>
                        <a:defRPr>
                          <a:solidFill>
                            <a:schemeClr val="tx1"/>
                          </a:solidFill>
                          <a:latin typeface="Arial" panose="020B0604020202020204" pitchFamily="34" charset="0"/>
                          <a:cs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cs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cs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cs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IEEE Transaction on Information Forensics and Security, vol. 3, No. 4, DECEMBER 2020</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This study allows for the mixed emotions in speech.</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Providing control and manipulation of emotion expression.</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Conducting experiment with more emotional combinations are needed.</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Calibri" panose="020F0502020204030204" pitchFamily="34" charset="0"/>
                          <a:ea typeface="SimSun" panose="02010600030101010101" pitchFamily="2" charset="-122"/>
                          <a:cs typeface="Arial" panose="020B0604020202020204" pitchFamily="34" charset="0"/>
                          <a:sym typeface="Times New Roman" panose="02020603050405020304" pitchFamily="18" charset="0"/>
                        </a:rPr>
                        <a:t>Limitation in the enhancement of voice.</a:t>
                      </a:r>
                    </a:p>
                  </a:txBody>
                  <a:tcPr horzOverflow="overflow">
                    <a:lnL w="12700" cap="flat" cmpd="sng" algn="ctr">
                      <a:solidFill>
                        <a:srgbClr val="4BACC6"/>
                      </a:solidFill>
                      <a:prstDash val="solid"/>
                      <a:round/>
                      <a:headEnd type="none" w="med" len="med"/>
                      <a:tailEnd type="none" w="med" len="med"/>
                    </a:lnL>
                    <a:lnR w="12700" cap="flat" cmpd="sng" algn="ctr">
                      <a:solidFill>
                        <a:srgbClr val="4BACC6"/>
                      </a:solidFill>
                      <a:prstDash val="solid"/>
                      <a:round/>
                      <a:headEnd type="none" w="med" len="med"/>
                      <a:tailEnd type="none" w="med" len="med"/>
                    </a:lnR>
                    <a:lnT w="12700" cap="flat" cmpd="sng" algn="ctr">
                      <a:solidFill>
                        <a:srgbClr val="4BACC6"/>
                      </a:solidFill>
                      <a:prstDash val="solid"/>
                      <a:round/>
                      <a:headEnd type="none" w="med" len="med"/>
                      <a:tailEnd type="none" w="med" len="med"/>
                    </a:lnT>
                    <a:lnB w="12700" cap="flat" cmpd="sng" algn="ctr">
                      <a:solidFill>
                        <a:srgbClr val="4BACC6"/>
                      </a:solidFill>
                      <a:prstDash val="solid"/>
                      <a:round/>
                      <a:headEnd type="none" w="med" len="med"/>
                      <a:tailEnd type="none" w="med" len="med"/>
                    </a:lnB>
                    <a:lnTlToBr>
                      <a:noFill/>
                    </a:lnTlToBr>
                    <a:lnBlToTr>
                      <a:noFill/>
                    </a:lnBlToTr>
                    <a:solidFill>
                      <a:srgbClr val="E9F1F5"/>
                    </a:solidFill>
                  </a:tcPr>
                </a:tc>
                <a:extLst>
                  <a:ext uri="{0D108BD9-81ED-4DB2-BD59-A6C34878D82A}">
                    <a16:rowId xmlns:a16="http://schemas.microsoft.com/office/drawing/2014/main" val="3590728517"/>
                  </a:ext>
                </a:extLst>
              </a:tr>
            </a:tbl>
          </a:graphicData>
        </a:graphic>
      </p:graphicFrame>
      <p:sp>
        <p:nvSpPr>
          <p:cNvPr id="3" name="Rectangle 2">
            <a:extLst>
              <a:ext uri="{FF2B5EF4-FFF2-40B4-BE49-F238E27FC236}">
                <a16:creationId xmlns:a16="http://schemas.microsoft.com/office/drawing/2014/main" id="{BD9E8A7E-9E07-455B-5B15-13692AB9DFF6}"/>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0199967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66AC1A76-4F32-2192-34D9-FB90129C531F}"/>
              </a:ext>
            </a:extLst>
          </p:cNvPr>
          <p:cNvSpPr>
            <a:spLocks noGrp="1" noChangeArrowheads="1"/>
          </p:cNvSpPr>
          <p:nvPr>
            <p:ph type="title"/>
          </p:nvPr>
        </p:nvSpPr>
        <p:spPr>
          <a:xfrm>
            <a:off x="1434525" y="234920"/>
            <a:ext cx="6274950" cy="706192"/>
          </a:xfrm>
        </p:spPr>
        <p:txBody>
          <a:bodyPr/>
          <a:lstStyle/>
          <a:p>
            <a:r>
              <a:rPr lang="en-US" altLang="en-US" sz="3200" dirty="0"/>
              <a:t>CONCLUSION</a:t>
            </a:r>
          </a:p>
        </p:txBody>
      </p:sp>
      <p:sp>
        <p:nvSpPr>
          <p:cNvPr id="6" name="Rectangle 5">
            <a:extLst>
              <a:ext uri="{FF2B5EF4-FFF2-40B4-BE49-F238E27FC236}">
                <a16:creationId xmlns:a16="http://schemas.microsoft.com/office/drawing/2014/main" id="{73D70626-6C6A-4ADE-3211-4ED3B1C9761A}"/>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a:extLst>
              <a:ext uri="{FF2B5EF4-FFF2-40B4-BE49-F238E27FC236}">
                <a16:creationId xmlns:a16="http://schemas.microsoft.com/office/drawing/2014/main" id="{7579D361-8DDE-0BD4-0E64-6709AA1942C1}"/>
              </a:ext>
            </a:extLst>
          </p:cNvPr>
          <p:cNvSpPr txBox="1"/>
          <p:nvPr/>
        </p:nvSpPr>
        <p:spPr>
          <a:xfrm>
            <a:off x="971750" y="1412860"/>
            <a:ext cx="7200500" cy="3539430"/>
          </a:xfrm>
          <a:prstGeom prst="rect">
            <a:avLst/>
          </a:prstGeom>
          <a:noFill/>
        </p:spPr>
        <p:txBody>
          <a:bodyPr wrap="square" rtlCol="0">
            <a:spAutoFit/>
          </a:bodyPr>
          <a:lstStyle/>
          <a:p>
            <a:pPr marL="274320" marR="274320" indent="406400" algn="just">
              <a:lnSpc>
                <a:spcPct val="150000"/>
              </a:lnSpc>
              <a:spcBef>
                <a:spcPts val="915"/>
              </a:spcBef>
              <a:spcAft>
                <a:spcPts val="0"/>
              </a:spcAft>
            </a:pPr>
            <a:r>
              <a:rPr lang="en-US" sz="1600" dirty="0">
                <a:effectLst/>
                <a:latin typeface="Times New Roman" panose="02020603050405020304" pitchFamily="18" charset="0"/>
                <a:ea typeface="Times New Roman" panose="02020603050405020304" pitchFamily="18" charset="0"/>
              </a:rPr>
              <a:t>In conclusion, real-time voice cloning with neural fusion represents a significant advancement in human-computer interaction technology. By leveraging neural fusion algorithms, this technology offers the potential to create highly realistic and personalized synthesized voices in real-time applications. With ongoing research and development, we can anticipate further improvements in naturalness, performance, and ethical considerations, paving the way for more immersive and engaging user experiences across diverse domains.</a:t>
            </a:r>
            <a:endParaRPr lang="en-IN" sz="1600" dirty="0">
              <a:effectLst/>
              <a:latin typeface="Times New Roman" panose="02020603050405020304" pitchFamily="18" charset="0"/>
              <a:ea typeface="Times New Roman" panose="02020603050405020304" pitchFamily="18" charset="0"/>
            </a:endParaRPr>
          </a:p>
          <a:p>
            <a:br>
              <a:rPr lang="en-US" sz="1800" dirty="0">
                <a:solidFill>
                  <a:srgbClr val="000000"/>
                </a:solidFill>
                <a:effectLst/>
                <a:latin typeface="Times New Roman" panose="02020603050405020304" pitchFamily="18" charset="0"/>
                <a:ea typeface="Times New Roman" panose="02020603050405020304" pitchFamily="18" charset="0"/>
              </a:rPr>
            </a:br>
            <a:endParaRPr lang="en-IN"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57F51-5D2C-8BA2-0D06-1CA731D115A5}"/>
            </a:ext>
          </a:extLst>
        </p:cNvPr>
        <p:cNvGrpSpPr/>
        <p:nvPr/>
      </p:nvGrpSpPr>
      <p:grpSpPr>
        <a:xfrm>
          <a:off x="0" y="0"/>
          <a:ext cx="0" cy="0"/>
          <a:chOff x="0" y="0"/>
          <a:chExt cx="0" cy="0"/>
        </a:xfrm>
      </p:grpSpPr>
      <p:sp>
        <p:nvSpPr>
          <p:cNvPr id="26628" name="Text Box 4">
            <a:extLst>
              <a:ext uri="{FF2B5EF4-FFF2-40B4-BE49-F238E27FC236}">
                <a16:creationId xmlns:a16="http://schemas.microsoft.com/office/drawing/2014/main" id="{464553A8-68A0-A6E0-8477-4C5A6C62A322}"/>
              </a:ext>
            </a:extLst>
          </p:cNvPr>
          <p:cNvSpPr txBox="1">
            <a:spLocks noChangeArrowheads="1"/>
          </p:cNvSpPr>
          <p:nvPr/>
        </p:nvSpPr>
        <p:spPr bwMode="auto">
          <a:xfrm>
            <a:off x="3467100" y="338138"/>
            <a:ext cx="103346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en-US" altLang="en-US"/>
          </a:p>
        </p:txBody>
      </p:sp>
      <p:sp>
        <p:nvSpPr>
          <p:cNvPr id="26629" name="Text Box 5">
            <a:extLst>
              <a:ext uri="{FF2B5EF4-FFF2-40B4-BE49-F238E27FC236}">
                <a16:creationId xmlns:a16="http://schemas.microsoft.com/office/drawing/2014/main" id="{E1D84799-BF8C-3551-5113-7285FD676273}"/>
              </a:ext>
            </a:extLst>
          </p:cNvPr>
          <p:cNvSpPr txBox="1">
            <a:spLocks noChangeArrowheads="1"/>
          </p:cNvSpPr>
          <p:nvPr/>
        </p:nvSpPr>
        <p:spPr bwMode="auto">
          <a:xfrm>
            <a:off x="2627865" y="478071"/>
            <a:ext cx="5544385"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3800" dirty="0">
                <a:latin typeface="Andalus" panose="02020603050405020304" pitchFamily="18" charset="-78"/>
              </a:rPr>
              <a:t>SCREENSHOT</a:t>
            </a:r>
          </a:p>
        </p:txBody>
      </p:sp>
      <p:sp>
        <p:nvSpPr>
          <p:cNvPr id="2" name="Rectangle 1">
            <a:extLst>
              <a:ext uri="{FF2B5EF4-FFF2-40B4-BE49-F238E27FC236}">
                <a16:creationId xmlns:a16="http://schemas.microsoft.com/office/drawing/2014/main" id="{7ED3CE39-FC51-5905-0F9D-0F42138C39A6}"/>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4" name="Picture 3">
            <a:extLst>
              <a:ext uri="{FF2B5EF4-FFF2-40B4-BE49-F238E27FC236}">
                <a16:creationId xmlns:a16="http://schemas.microsoft.com/office/drawing/2014/main" id="{BC1E05B0-E563-791E-2167-D37BCC0804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3780" y="1618480"/>
            <a:ext cx="6650076" cy="3686785"/>
          </a:xfrm>
          <a:prstGeom prst="rect">
            <a:avLst/>
          </a:prstGeom>
        </p:spPr>
      </p:pic>
      <p:sp>
        <p:nvSpPr>
          <p:cNvPr id="6" name="TextBox 5">
            <a:extLst>
              <a:ext uri="{FF2B5EF4-FFF2-40B4-BE49-F238E27FC236}">
                <a16:creationId xmlns:a16="http://schemas.microsoft.com/office/drawing/2014/main" id="{43DD1CF9-F88B-5634-5457-BB9B09959DC0}"/>
              </a:ext>
            </a:extLst>
          </p:cNvPr>
          <p:cNvSpPr txBox="1"/>
          <p:nvPr/>
        </p:nvSpPr>
        <p:spPr>
          <a:xfrm>
            <a:off x="3396725" y="5454253"/>
            <a:ext cx="2664185"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Fig :Toolbox before cloning</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01171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57F51-5D2C-8BA2-0D06-1CA731D115A5}"/>
            </a:ext>
          </a:extLst>
        </p:cNvPr>
        <p:cNvGrpSpPr/>
        <p:nvPr/>
      </p:nvGrpSpPr>
      <p:grpSpPr>
        <a:xfrm>
          <a:off x="0" y="0"/>
          <a:ext cx="0" cy="0"/>
          <a:chOff x="0" y="0"/>
          <a:chExt cx="0" cy="0"/>
        </a:xfrm>
      </p:grpSpPr>
      <p:sp>
        <p:nvSpPr>
          <p:cNvPr id="26628" name="Text Box 4">
            <a:extLst>
              <a:ext uri="{FF2B5EF4-FFF2-40B4-BE49-F238E27FC236}">
                <a16:creationId xmlns:a16="http://schemas.microsoft.com/office/drawing/2014/main" id="{464553A8-68A0-A6E0-8477-4C5A6C62A322}"/>
              </a:ext>
            </a:extLst>
          </p:cNvPr>
          <p:cNvSpPr txBox="1">
            <a:spLocks noChangeArrowheads="1"/>
          </p:cNvSpPr>
          <p:nvPr/>
        </p:nvSpPr>
        <p:spPr bwMode="auto">
          <a:xfrm>
            <a:off x="3467100" y="338138"/>
            <a:ext cx="103346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en-US" altLang="en-US"/>
          </a:p>
        </p:txBody>
      </p:sp>
      <p:sp>
        <p:nvSpPr>
          <p:cNvPr id="2" name="Rectangle 1">
            <a:extLst>
              <a:ext uri="{FF2B5EF4-FFF2-40B4-BE49-F238E27FC236}">
                <a16:creationId xmlns:a16="http://schemas.microsoft.com/office/drawing/2014/main" id="{7ED3CE39-FC51-5905-0F9D-0F42138C39A6}"/>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43DD1CF9-F88B-5634-5457-BB9B09959DC0}"/>
              </a:ext>
            </a:extLst>
          </p:cNvPr>
          <p:cNvSpPr txBox="1"/>
          <p:nvPr/>
        </p:nvSpPr>
        <p:spPr>
          <a:xfrm>
            <a:off x="3131900" y="5166543"/>
            <a:ext cx="2376165"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       Fig :Toolbox after cloning</a:t>
            </a:r>
            <a:endParaRPr lang="en-IN" sz="1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502516E-A6E9-F2D1-4FA6-04CF41667C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755" y="1097460"/>
            <a:ext cx="7300557" cy="4045805"/>
          </a:xfrm>
          <a:prstGeom prst="rect">
            <a:avLst/>
          </a:prstGeom>
        </p:spPr>
      </p:pic>
    </p:spTree>
    <p:extLst>
      <p:ext uri="{BB962C8B-B14F-4D97-AF65-F5344CB8AC3E}">
        <p14:creationId xmlns:p14="http://schemas.microsoft.com/office/powerpoint/2010/main" val="4238257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C3B1AD-7D97-30A5-6A82-A8A559AC7A4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907F1D4-45F0-65C1-7B62-D34BC991A7DC}"/>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5" name="Picture 4">
            <a:extLst>
              <a:ext uri="{FF2B5EF4-FFF2-40B4-BE49-F238E27FC236}">
                <a16:creationId xmlns:a16="http://schemas.microsoft.com/office/drawing/2014/main" id="{9757B122-AFF0-B384-A435-79132B1E67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0235" y="1844890"/>
            <a:ext cx="4519052" cy="2476715"/>
          </a:xfrm>
          <a:prstGeom prst="rect">
            <a:avLst/>
          </a:prstGeom>
        </p:spPr>
      </p:pic>
      <p:sp>
        <p:nvSpPr>
          <p:cNvPr id="3" name="TextBox 2">
            <a:extLst>
              <a:ext uri="{FF2B5EF4-FFF2-40B4-BE49-F238E27FC236}">
                <a16:creationId xmlns:a16="http://schemas.microsoft.com/office/drawing/2014/main" id="{5B03DA0C-CDD4-5BA6-EB9E-6D6B30CA624A}"/>
              </a:ext>
            </a:extLst>
          </p:cNvPr>
          <p:cNvSpPr txBox="1"/>
          <p:nvPr/>
        </p:nvSpPr>
        <p:spPr>
          <a:xfrm>
            <a:off x="3409916" y="4321605"/>
            <a:ext cx="2376165" cy="30777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       Fig : Mel </a:t>
            </a:r>
            <a:r>
              <a:rPr lang="en-US" sz="1400" dirty="0" err="1">
                <a:latin typeface="Times New Roman" panose="02020603050405020304" pitchFamily="18" charset="0"/>
                <a:cs typeface="Times New Roman" panose="02020603050405020304" pitchFamily="18" charset="0"/>
              </a:rPr>
              <a:t>Spectum</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36316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06BF299F-0932-97E8-9302-738570211611}"/>
              </a:ext>
            </a:extLst>
          </p:cNvPr>
          <p:cNvSpPr>
            <a:spLocks noGrp="1" noChangeArrowheads="1"/>
          </p:cNvSpPr>
          <p:nvPr>
            <p:ph type="title" idx="4294967295"/>
          </p:nvPr>
        </p:nvSpPr>
        <p:spPr>
          <a:noFill/>
          <a:ln/>
        </p:spPr>
        <p:txBody>
          <a:bodyPr/>
          <a:lstStyle/>
          <a:p>
            <a:r>
              <a:rPr lang="en-US" altLang="en-US">
                <a:solidFill>
                  <a:schemeClr val="tx1"/>
                </a:solidFill>
                <a:latin typeface="Andalus" panose="02020603050405020304" pitchFamily="18" charset="-78"/>
              </a:rPr>
              <a:t>REFERENCES</a:t>
            </a:r>
          </a:p>
        </p:txBody>
      </p:sp>
      <p:sp>
        <p:nvSpPr>
          <p:cNvPr id="23555" name="Rectangle 3">
            <a:extLst>
              <a:ext uri="{FF2B5EF4-FFF2-40B4-BE49-F238E27FC236}">
                <a16:creationId xmlns:a16="http://schemas.microsoft.com/office/drawing/2014/main" id="{37EC5E81-CBDA-3E18-E31D-927BA74CF129}"/>
              </a:ext>
            </a:extLst>
          </p:cNvPr>
          <p:cNvSpPr>
            <a:spLocks noGrp="1" noChangeArrowheads="1"/>
          </p:cNvSpPr>
          <p:nvPr>
            <p:ph type="body" idx="1"/>
          </p:nvPr>
        </p:nvSpPr>
        <p:spPr>
          <a:xfrm>
            <a:off x="457200" y="1600200"/>
            <a:ext cx="8229600" cy="4525963"/>
          </a:xfrm>
          <a:noFill/>
          <a:ln/>
        </p:spPr>
        <p:txBody>
          <a:bodyPr/>
          <a:lstStyle/>
          <a:p>
            <a:pPr algn="l">
              <a:lnSpc>
                <a:spcPct val="80000"/>
              </a:lnSpc>
            </a:pPr>
            <a:endParaRPr lang="en-US" altLang="zh-CN" sz="1400" dirty="0">
              <a:latin typeface="Times New Roman" panose="02020603050405020304" pitchFamily="18" charset="0"/>
            </a:endParaRPr>
          </a:p>
          <a:p>
            <a:pPr algn="l">
              <a:lnSpc>
                <a:spcPct val="80000"/>
              </a:lnSpc>
              <a:buFontTx/>
              <a:buChar char="•"/>
            </a:pPr>
            <a:r>
              <a:rPr lang="en-IN" sz="1600" dirty="0"/>
              <a:t>[1] Artificial Intelligence at Google – Our Principles. https://ai.google/principles/, 2018.</a:t>
            </a:r>
          </a:p>
          <a:p>
            <a:pPr algn="l">
              <a:lnSpc>
                <a:spcPct val="80000"/>
              </a:lnSpc>
              <a:buFontTx/>
              <a:buChar char="•"/>
            </a:pPr>
            <a:endParaRPr lang="en-IN" sz="1600" dirty="0"/>
          </a:p>
          <a:p>
            <a:pPr algn="l">
              <a:lnSpc>
                <a:spcPct val="80000"/>
              </a:lnSpc>
              <a:buFontTx/>
              <a:buChar char="•"/>
            </a:pPr>
            <a:r>
              <a:rPr lang="en-IN" sz="1600" dirty="0"/>
              <a:t> [2] </a:t>
            </a:r>
            <a:r>
              <a:rPr lang="en-IN" sz="1600" dirty="0" err="1"/>
              <a:t>Sercan</a:t>
            </a:r>
            <a:r>
              <a:rPr lang="en-IN" sz="1600" dirty="0"/>
              <a:t> O Arik, </a:t>
            </a:r>
            <a:r>
              <a:rPr lang="en-IN" sz="1600" dirty="0" err="1"/>
              <a:t>Jitong</a:t>
            </a:r>
            <a:r>
              <a:rPr lang="en-IN" sz="1600" dirty="0"/>
              <a:t> Chen, </a:t>
            </a:r>
            <a:r>
              <a:rPr lang="en-IN" sz="1600" dirty="0" err="1"/>
              <a:t>Kainan</a:t>
            </a:r>
            <a:r>
              <a:rPr lang="en-IN" sz="1600" dirty="0"/>
              <a:t> Peng, Wei Ping, and Yanqi Zhou. Neural voice cloning with a few samples. </a:t>
            </a:r>
            <a:r>
              <a:rPr lang="en-IN" sz="1600" dirty="0" err="1"/>
              <a:t>arXiv</a:t>
            </a:r>
            <a:r>
              <a:rPr lang="en-IN" sz="1600" dirty="0"/>
              <a:t> preprint arXiv:1802.06006, 2018. </a:t>
            </a:r>
          </a:p>
          <a:p>
            <a:pPr algn="l">
              <a:lnSpc>
                <a:spcPct val="80000"/>
              </a:lnSpc>
              <a:buFontTx/>
              <a:buChar char="•"/>
            </a:pPr>
            <a:endParaRPr lang="en-IN" sz="1600" dirty="0"/>
          </a:p>
          <a:p>
            <a:pPr algn="l">
              <a:lnSpc>
                <a:spcPct val="80000"/>
              </a:lnSpc>
              <a:buFontTx/>
              <a:buChar char="•"/>
            </a:pPr>
            <a:r>
              <a:rPr lang="en-IN" sz="1600" dirty="0"/>
              <a:t>[3] </a:t>
            </a:r>
            <a:r>
              <a:rPr lang="en-IN" sz="1600" dirty="0" err="1"/>
              <a:t>Dzmitry</a:t>
            </a:r>
            <a:r>
              <a:rPr lang="en-IN" sz="1600" dirty="0"/>
              <a:t> </a:t>
            </a:r>
            <a:r>
              <a:rPr lang="en-IN" sz="1600" dirty="0" err="1"/>
              <a:t>Bahdanau</a:t>
            </a:r>
            <a:r>
              <a:rPr lang="en-IN" sz="1600" dirty="0"/>
              <a:t>, </a:t>
            </a:r>
            <a:r>
              <a:rPr lang="en-IN" sz="1600" dirty="0" err="1"/>
              <a:t>Kyunghyun</a:t>
            </a:r>
            <a:r>
              <a:rPr lang="en-IN" sz="1600" dirty="0"/>
              <a:t> Cho, and Yoshua Bengio. Neural machine translation by jointly learning to align and translate. In Proceedings of ICLR, 2015. </a:t>
            </a:r>
          </a:p>
          <a:p>
            <a:pPr algn="l">
              <a:lnSpc>
                <a:spcPct val="80000"/>
              </a:lnSpc>
              <a:buFontTx/>
              <a:buChar char="•"/>
            </a:pPr>
            <a:endParaRPr lang="en-IN" sz="1600" dirty="0"/>
          </a:p>
          <a:p>
            <a:pPr algn="l">
              <a:lnSpc>
                <a:spcPct val="80000"/>
              </a:lnSpc>
              <a:buFontTx/>
              <a:buChar char="•"/>
            </a:pPr>
            <a:r>
              <a:rPr lang="en-IN" sz="1600" dirty="0"/>
              <a:t>[4] Steven Boll. Suppression of acoustic noise in speech using spectral subtraction. IEEE Transactions on Acoustics, Speech, and Signal Processing, 27(2):113–120, 1979. </a:t>
            </a:r>
          </a:p>
          <a:p>
            <a:pPr algn="l">
              <a:lnSpc>
                <a:spcPct val="80000"/>
              </a:lnSpc>
              <a:buFontTx/>
              <a:buChar char="•"/>
            </a:pPr>
            <a:endParaRPr lang="en-IN" sz="1600" dirty="0"/>
          </a:p>
          <a:p>
            <a:pPr algn="l">
              <a:lnSpc>
                <a:spcPct val="80000"/>
              </a:lnSpc>
              <a:buFontTx/>
              <a:buChar char="•"/>
            </a:pPr>
            <a:r>
              <a:rPr lang="en-IN" sz="1600" dirty="0"/>
              <a:t>[5] </a:t>
            </a:r>
            <a:r>
              <a:rPr lang="en-IN" sz="1600" dirty="0" err="1"/>
              <a:t>Yutian</a:t>
            </a:r>
            <a:r>
              <a:rPr lang="en-IN" sz="1600" dirty="0"/>
              <a:t> Chen, Yannis </a:t>
            </a:r>
            <a:r>
              <a:rPr lang="en-IN" sz="1600" dirty="0" err="1"/>
              <a:t>Assael</a:t>
            </a:r>
            <a:r>
              <a:rPr lang="en-IN" sz="1600" dirty="0"/>
              <a:t>, Brendan </a:t>
            </a:r>
            <a:r>
              <a:rPr lang="en-IN" sz="1600" dirty="0" err="1"/>
              <a:t>Shillingford</a:t>
            </a:r>
            <a:r>
              <a:rPr lang="en-IN" sz="1600" dirty="0"/>
              <a:t>, David Budden, Scott Reed, </a:t>
            </a:r>
            <a:r>
              <a:rPr lang="en-IN" sz="1600" dirty="0" err="1"/>
              <a:t>Heiga</a:t>
            </a:r>
            <a:r>
              <a:rPr lang="en-IN" sz="1600" dirty="0"/>
              <a:t> Zen, Quan Wang, Luis C </a:t>
            </a:r>
            <a:r>
              <a:rPr lang="en-IN" sz="1600" dirty="0" err="1"/>
              <a:t>Cobo</a:t>
            </a:r>
            <a:r>
              <a:rPr lang="en-IN" sz="1600" dirty="0"/>
              <a:t>, Andrew Trask, Ben Laurie, et al. Sample efficient adaptive text-to-speech. </a:t>
            </a:r>
            <a:r>
              <a:rPr lang="en-IN" sz="1600" dirty="0" err="1"/>
              <a:t>arXiv</a:t>
            </a:r>
            <a:r>
              <a:rPr lang="en-IN" sz="1600" dirty="0"/>
              <a:t> preprint arXiv:1809.10460, 2018. </a:t>
            </a:r>
            <a:endParaRPr lang="en-US" altLang="zh-CN" sz="1600" dirty="0">
              <a:latin typeface="Times New Roman" panose="02020603050405020304" pitchFamily="18" charset="0"/>
            </a:endParaRPr>
          </a:p>
        </p:txBody>
      </p:sp>
      <p:sp>
        <p:nvSpPr>
          <p:cNvPr id="2" name="Rectangle 1">
            <a:extLst>
              <a:ext uri="{FF2B5EF4-FFF2-40B4-BE49-F238E27FC236}">
                <a16:creationId xmlns:a16="http://schemas.microsoft.com/office/drawing/2014/main" id="{C62EC60F-EA62-C85B-1600-4B8B872EDFBA}"/>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661B24-9DC5-DEE1-98C9-60EA243014F9}"/>
            </a:ext>
          </a:extLst>
        </p:cNvPr>
        <p:cNvGrpSpPr/>
        <p:nvPr/>
      </p:nvGrpSpPr>
      <p:grpSpPr>
        <a:xfrm>
          <a:off x="0" y="0"/>
          <a:ext cx="0" cy="0"/>
          <a:chOff x="0" y="0"/>
          <a:chExt cx="0" cy="0"/>
        </a:xfrm>
      </p:grpSpPr>
      <p:sp>
        <p:nvSpPr>
          <p:cNvPr id="23555" name="Rectangle 3">
            <a:extLst>
              <a:ext uri="{FF2B5EF4-FFF2-40B4-BE49-F238E27FC236}">
                <a16:creationId xmlns:a16="http://schemas.microsoft.com/office/drawing/2014/main" id="{4AC99FAD-35F1-F6F2-DFC1-326CFA188E12}"/>
              </a:ext>
            </a:extLst>
          </p:cNvPr>
          <p:cNvSpPr>
            <a:spLocks noGrp="1" noChangeArrowheads="1"/>
          </p:cNvSpPr>
          <p:nvPr>
            <p:ph type="body" idx="1"/>
          </p:nvPr>
        </p:nvSpPr>
        <p:spPr>
          <a:xfrm>
            <a:off x="483199" y="836820"/>
            <a:ext cx="8229600" cy="4525963"/>
          </a:xfrm>
          <a:noFill/>
          <a:ln/>
        </p:spPr>
        <p:txBody>
          <a:bodyPr/>
          <a:lstStyle/>
          <a:p>
            <a:pPr algn="l">
              <a:lnSpc>
                <a:spcPct val="80000"/>
              </a:lnSpc>
            </a:pPr>
            <a:endParaRPr lang="en-US" altLang="zh-CN" sz="1400" dirty="0">
              <a:latin typeface="Times New Roman" panose="02020603050405020304" pitchFamily="18" charset="0"/>
            </a:endParaRPr>
          </a:p>
          <a:p>
            <a:pPr algn="l">
              <a:lnSpc>
                <a:spcPct val="80000"/>
              </a:lnSpc>
              <a:buFontTx/>
              <a:buChar char="•"/>
            </a:pPr>
            <a:r>
              <a:rPr lang="en-IN" sz="1600" dirty="0"/>
              <a:t>[6] Joon Son Chung, </a:t>
            </a:r>
            <a:r>
              <a:rPr lang="en-IN" sz="1600" dirty="0" err="1"/>
              <a:t>Arsha</a:t>
            </a:r>
            <a:r>
              <a:rPr lang="en-IN" sz="1600" dirty="0"/>
              <a:t> </a:t>
            </a:r>
            <a:r>
              <a:rPr lang="en-IN" sz="1600" dirty="0" err="1"/>
              <a:t>Nagrani</a:t>
            </a:r>
            <a:r>
              <a:rPr lang="en-IN" sz="1600" dirty="0"/>
              <a:t>, and Andrew Zisserman. VoxCeleb2: Deep speaker recognition. In </a:t>
            </a:r>
            <a:r>
              <a:rPr lang="en-IN" sz="1600" dirty="0" err="1"/>
              <a:t>Interspeech</a:t>
            </a:r>
            <a:r>
              <a:rPr lang="en-IN" sz="1600" dirty="0"/>
              <a:t>, pages 1086–1090, 2018. </a:t>
            </a:r>
          </a:p>
          <a:p>
            <a:pPr algn="l">
              <a:lnSpc>
                <a:spcPct val="80000"/>
              </a:lnSpc>
              <a:buFontTx/>
              <a:buChar char="•"/>
            </a:pPr>
            <a:endParaRPr lang="en-IN" sz="1600" dirty="0"/>
          </a:p>
          <a:p>
            <a:pPr algn="l">
              <a:lnSpc>
                <a:spcPct val="80000"/>
              </a:lnSpc>
              <a:buFontTx/>
              <a:buChar char="•"/>
            </a:pPr>
            <a:r>
              <a:rPr lang="en-IN" sz="1600" dirty="0"/>
              <a:t> [7] Rama </a:t>
            </a:r>
            <a:r>
              <a:rPr lang="en-IN" sz="1600" dirty="0" err="1"/>
              <a:t>Doddipatla</a:t>
            </a:r>
            <a:r>
              <a:rPr lang="en-IN" sz="1600" dirty="0"/>
              <a:t>, Norbert </a:t>
            </a:r>
            <a:r>
              <a:rPr lang="en-IN" sz="1600" dirty="0" err="1"/>
              <a:t>Braunschweiler</a:t>
            </a:r>
            <a:r>
              <a:rPr lang="en-IN" sz="1600" dirty="0"/>
              <a:t>, and </a:t>
            </a:r>
            <a:r>
              <a:rPr lang="en-IN" sz="1600" dirty="0" err="1"/>
              <a:t>Ranniery</a:t>
            </a:r>
            <a:r>
              <a:rPr lang="en-IN" sz="1600" dirty="0"/>
              <a:t> Maia. Speaker adaptation in </a:t>
            </a:r>
            <a:r>
              <a:rPr lang="en-IN" sz="1600" dirty="0" err="1"/>
              <a:t>dnnbased</a:t>
            </a:r>
            <a:r>
              <a:rPr lang="en-IN" sz="1600" dirty="0"/>
              <a:t> speech synthesis using d-vectors. In Proc. </a:t>
            </a:r>
            <a:r>
              <a:rPr lang="en-IN" sz="1600" dirty="0" err="1"/>
              <a:t>Interspeech</a:t>
            </a:r>
            <a:r>
              <a:rPr lang="en-IN" sz="1600" dirty="0"/>
              <a:t>, pages 3404–3408, 2017. </a:t>
            </a:r>
          </a:p>
          <a:p>
            <a:pPr algn="l">
              <a:lnSpc>
                <a:spcPct val="80000"/>
              </a:lnSpc>
              <a:buFontTx/>
              <a:buChar char="•"/>
            </a:pPr>
            <a:endParaRPr lang="en-IN" sz="1600" dirty="0"/>
          </a:p>
          <a:p>
            <a:pPr algn="l">
              <a:lnSpc>
                <a:spcPct val="80000"/>
              </a:lnSpc>
              <a:buFontTx/>
              <a:buChar char="•"/>
            </a:pPr>
            <a:r>
              <a:rPr lang="en-IN" sz="1600" dirty="0"/>
              <a:t>[8] Andrew </a:t>
            </a:r>
            <a:r>
              <a:rPr lang="en-IN" sz="1600" dirty="0" err="1"/>
              <a:t>Gibiansky</a:t>
            </a:r>
            <a:r>
              <a:rPr lang="en-IN" sz="1600" dirty="0"/>
              <a:t>, </a:t>
            </a:r>
            <a:r>
              <a:rPr lang="en-IN" sz="1600" dirty="0" err="1"/>
              <a:t>Sercan</a:t>
            </a:r>
            <a:r>
              <a:rPr lang="en-IN" sz="1600" dirty="0"/>
              <a:t> Arik, Gregory </a:t>
            </a:r>
            <a:r>
              <a:rPr lang="en-IN" sz="1600" dirty="0" err="1"/>
              <a:t>Diamos</a:t>
            </a:r>
            <a:r>
              <a:rPr lang="en-IN" sz="1600" dirty="0"/>
              <a:t>, John Miller, </a:t>
            </a:r>
            <a:r>
              <a:rPr lang="en-IN" sz="1600" dirty="0" err="1"/>
              <a:t>Kainan</a:t>
            </a:r>
            <a:r>
              <a:rPr lang="en-IN" sz="1600" dirty="0"/>
              <a:t> Peng, Wei Ping, Jonathan Raiman, and Yanqi Zhou. Deep Voice 2: Multi-speaker neural text-to-speech. In I. Guyon, U. V. </a:t>
            </a:r>
            <a:r>
              <a:rPr lang="en-IN" sz="1600" dirty="0" err="1"/>
              <a:t>Luxburg</a:t>
            </a:r>
            <a:r>
              <a:rPr lang="en-IN" sz="1600" dirty="0"/>
              <a:t>, S. Bengio, H. Wallach, R. Fergus, S. </a:t>
            </a:r>
            <a:r>
              <a:rPr lang="en-IN" sz="1600" dirty="0" err="1"/>
              <a:t>Vishwanathan</a:t>
            </a:r>
            <a:r>
              <a:rPr lang="en-IN" sz="1600" dirty="0"/>
              <a:t>, and R. Garnett, editors, Advances in Neural Information Processing Systems 30, pages 2962–2970. Curran Associates, Inc., 2017. </a:t>
            </a:r>
          </a:p>
          <a:p>
            <a:pPr algn="l">
              <a:lnSpc>
                <a:spcPct val="80000"/>
              </a:lnSpc>
              <a:buFontTx/>
              <a:buChar char="•"/>
            </a:pPr>
            <a:endParaRPr lang="en-IN" sz="1600" dirty="0"/>
          </a:p>
          <a:p>
            <a:pPr algn="l">
              <a:lnSpc>
                <a:spcPct val="80000"/>
              </a:lnSpc>
              <a:buFontTx/>
              <a:buChar char="•"/>
            </a:pPr>
            <a:r>
              <a:rPr lang="en-IN" sz="1600" dirty="0"/>
              <a:t>[9] Georg </a:t>
            </a:r>
            <a:r>
              <a:rPr lang="en-IN" sz="1600" dirty="0" err="1"/>
              <a:t>Heigold</a:t>
            </a:r>
            <a:r>
              <a:rPr lang="en-IN" sz="1600" dirty="0"/>
              <a:t>, Ignacio Moreno, Samy Bengio, and Noam </a:t>
            </a:r>
            <a:r>
              <a:rPr lang="en-IN" sz="1600" dirty="0" err="1"/>
              <a:t>Shazeer</a:t>
            </a:r>
            <a:r>
              <a:rPr lang="en-IN" sz="1600" dirty="0"/>
              <a:t>. End-to-end text-dependent speaker verification. In Acoustics, Speech and Signal Processing (ICASSP), 2016 IEEE International Conference on, pages 5115–5119. IEEE, 2016.</a:t>
            </a:r>
          </a:p>
          <a:p>
            <a:pPr algn="l">
              <a:lnSpc>
                <a:spcPct val="80000"/>
              </a:lnSpc>
              <a:buFontTx/>
              <a:buChar char="•"/>
            </a:pPr>
            <a:endParaRPr lang="en-IN" sz="1600" dirty="0"/>
          </a:p>
          <a:p>
            <a:pPr algn="l">
              <a:lnSpc>
                <a:spcPct val="80000"/>
              </a:lnSpc>
              <a:buFontTx/>
              <a:buChar char="•"/>
            </a:pPr>
            <a:r>
              <a:rPr lang="en-IN" sz="1600" dirty="0"/>
              <a:t> [10] </a:t>
            </a:r>
            <a:r>
              <a:rPr lang="en-IN" sz="1600" dirty="0" err="1"/>
              <a:t>Eliya</a:t>
            </a:r>
            <a:r>
              <a:rPr lang="en-IN" sz="1600" dirty="0"/>
              <a:t> </a:t>
            </a:r>
            <a:r>
              <a:rPr lang="en-IN" sz="1600" dirty="0" err="1"/>
              <a:t>Nachmani</a:t>
            </a:r>
            <a:r>
              <a:rPr lang="en-IN" sz="1600" dirty="0"/>
              <a:t>, Adam </a:t>
            </a:r>
            <a:r>
              <a:rPr lang="en-IN" sz="1600" dirty="0" err="1"/>
              <a:t>Polyak</a:t>
            </a:r>
            <a:r>
              <a:rPr lang="en-IN" sz="1600" dirty="0"/>
              <a:t>, Yaniv </a:t>
            </a:r>
            <a:r>
              <a:rPr lang="en-IN" sz="1600" dirty="0" err="1"/>
              <a:t>Taigman</a:t>
            </a:r>
            <a:r>
              <a:rPr lang="en-IN" sz="1600" dirty="0"/>
              <a:t>, and Lior Wolf. Fitting new speakers based on a short </a:t>
            </a:r>
            <a:r>
              <a:rPr lang="en-IN" sz="1600" dirty="0" err="1"/>
              <a:t>untranscribed</a:t>
            </a:r>
            <a:r>
              <a:rPr lang="en-IN" sz="1600" dirty="0"/>
              <a:t> sample. </a:t>
            </a:r>
            <a:r>
              <a:rPr lang="en-IN" sz="1600" dirty="0" err="1"/>
              <a:t>arXiv</a:t>
            </a:r>
            <a:r>
              <a:rPr lang="en-IN" sz="1600" dirty="0"/>
              <a:t> preprint arXiv:1802.06984, 2018. </a:t>
            </a:r>
            <a:endParaRPr lang="en-US" altLang="zh-CN" sz="1600" dirty="0">
              <a:latin typeface="Times New Roman" panose="02020603050405020304" pitchFamily="18" charset="0"/>
            </a:endParaRPr>
          </a:p>
        </p:txBody>
      </p:sp>
      <p:sp>
        <p:nvSpPr>
          <p:cNvPr id="2" name="Rectangle 1">
            <a:extLst>
              <a:ext uri="{FF2B5EF4-FFF2-40B4-BE49-F238E27FC236}">
                <a16:creationId xmlns:a16="http://schemas.microsoft.com/office/drawing/2014/main" id="{E2B06BAC-26A0-1AE9-19F9-3B924680C389}"/>
              </a:ext>
            </a:extLst>
          </p:cNvPr>
          <p:cNvSpPr/>
          <p:nvPr/>
        </p:nvSpPr>
        <p:spPr>
          <a:xfrm>
            <a:off x="271709" y="226363"/>
            <a:ext cx="8652581" cy="6442862"/>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4267793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B75CE6B-6023-87E9-2D1E-B91D2D534604}"/>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1AB6D0FF-234F-CB27-8595-479574A4B88A}"/>
              </a:ext>
            </a:extLst>
          </p:cNvPr>
          <p:cNvSpPr txBox="1"/>
          <p:nvPr/>
        </p:nvSpPr>
        <p:spPr>
          <a:xfrm>
            <a:off x="3203905" y="401645"/>
            <a:ext cx="3522172" cy="646331"/>
          </a:xfrm>
          <a:prstGeom prst="rect">
            <a:avLst/>
          </a:prstGeom>
          <a:noFill/>
        </p:spPr>
        <p:txBody>
          <a:bodyPr wrap="square" rtlCol="0">
            <a:spAutoFit/>
          </a:bodyPr>
          <a:lstStyle/>
          <a:p>
            <a:r>
              <a:rPr lang="en-US" sz="3600" dirty="0">
                <a:solidFill>
                  <a:schemeClr val="tx2"/>
                </a:solidFill>
                <a:latin typeface="Arial Rounded MT Bold" panose="020F0704030504030204" pitchFamily="34" charset="0"/>
              </a:rPr>
              <a:t>BASE PAPER</a:t>
            </a:r>
            <a:endParaRPr lang="en-IN" sz="3600" dirty="0">
              <a:solidFill>
                <a:schemeClr val="tx2"/>
              </a:solidFill>
              <a:latin typeface="Arial Rounded MT Bold" panose="020F0704030504030204" pitchFamily="34" charset="0"/>
            </a:endParaRPr>
          </a:p>
        </p:txBody>
      </p:sp>
      <p:cxnSp>
        <p:nvCxnSpPr>
          <p:cNvPr id="9" name="Straight Connector 8">
            <a:extLst>
              <a:ext uri="{FF2B5EF4-FFF2-40B4-BE49-F238E27FC236}">
                <a16:creationId xmlns:a16="http://schemas.microsoft.com/office/drawing/2014/main" id="{113E361A-7D59-5130-596F-46654CB10089}"/>
              </a:ext>
            </a:extLst>
          </p:cNvPr>
          <p:cNvCxnSpPr>
            <a:cxnSpLocks/>
          </p:cNvCxnSpPr>
          <p:nvPr/>
        </p:nvCxnSpPr>
        <p:spPr>
          <a:xfrm>
            <a:off x="274948" y="1255203"/>
            <a:ext cx="8437205" cy="0"/>
          </a:xfrm>
          <a:prstGeom prst="line">
            <a:avLst/>
          </a:prstGeom>
        </p:spPr>
        <p:style>
          <a:lnRef idx="3">
            <a:schemeClr val="accent1"/>
          </a:lnRef>
          <a:fillRef idx="0">
            <a:schemeClr val="accent1"/>
          </a:fillRef>
          <a:effectRef idx="2">
            <a:schemeClr val="accent1"/>
          </a:effectRef>
          <a:fontRef idx="minor">
            <a:schemeClr val="tx1"/>
          </a:fontRef>
        </p:style>
      </p:cxnSp>
      <p:sp>
        <p:nvSpPr>
          <p:cNvPr id="10" name="TextBox 9">
            <a:extLst>
              <a:ext uri="{FF2B5EF4-FFF2-40B4-BE49-F238E27FC236}">
                <a16:creationId xmlns:a16="http://schemas.microsoft.com/office/drawing/2014/main" id="{75E01B8C-A9EB-C32C-E141-3A8029C0F453}"/>
              </a:ext>
            </a:extLst>
          </p:cNvPr>
          <p:cNvSpPr txBox="1"/>
          <p:nvPr/>
        </p:nvSpPr>
        <p:spPr>
          <a:xfrm>
            <a:off x="815656" y="2012257"/>
            <a:ext cx="7896497" cy="707886"/>
          </a:xfrm>
          <a:prstGeom prst="rect">
            <a:avLst/>
          </a:prstGeom>
          <a:noFill/>
        </p:spPr>
        <p:txBody>
          <a:bodyPr wrap="square" rtlCol="0">
            <a:spAutoFit/>
          </a:bodyPr>
          <a:lstStyle/>
          <a:p>
            <a:r>
              <a:rPr lang="en-US" sz="2000" b="1" dirty="0"/>
              <a:t>TITLE       :  </a:t>
            </a:r>
            <a:r>
              <a:rPr lang="en-US" sz="2000" dirty="0"/>
              <a:t>Unsupervised TTS Acoustic Modeling for TTS With </a:t>
            </a:r>
          </a:p>
          <a:p>
            <a:r>
              <a:rPr lang="en-US" sz="2000" dirty="0"/>
              <a:t>                   Conditional Disentangled Sequential VAE</a:t>
            </a:r>
            <a:endParaRPr lang="en-IN" sz="2000" b="1" u="sng" dirty="0"/>
          </a:p>
        </p:txBody>
      </p:sp>
      <p:sp>
        <p:nvSpPr>
          <p:cNvPr id="11" name="TextBox 10">
            <a:extLst>
              <a:ext uri="{FF2B5EF4-FFF2-40B4-BE49-F238E27FC236}">
                <a16:creationId xmlns:a16="http://schemas.microsoft.com/office/drawing/2014/main" id="{636B64CF-F473-E977-5723-F54B74122633}"/>
              </a:ext>
            </a:extLst>
          </p:cNvPr>
          <p:cNvSpPr txBox="1"/>
          <p:nvPr/>
        </p:nvSpPr>
        <p:spPr>
          <a:xfrm>
            <a:off x="790326" y="3026861"/>
            <a:ext cx="7563348" cy="707886"/>
          </a:xfrm>
          <a:prstGeom prst="rect">
            <a:avLst/>
          </a:prstGeom>
          <a:noFill/>
        </p:spPr>
        <p:txBody>
          <a:bodyPr wrap="square" rtlCol="0">
            <a:spAutoFit/>
          </a:bodyPr>
          <a:lstStyle/>
          <a:p>
            <a:r>
              <a:rPr lang="en-US" sz="2000" b="1" dirty="0"/>
              <a:t>AUTHOR  :  </a:t>
            </a:r>
            <a:r>
              <a:rPr lang="en-IN" sz="2000" dirty="0" err="1"/>
              <a:t>Jiachen</a:t>
            </a:r>
            <a:r>
              <a:rPr lang="en-IN" sz="2000" dirty="0"/>
              <a:t> Lian</a:t>
            </a:r>
            <a:r>
              <a:rPr lang="en-US" sz="2000" dirty="0"/>
              <a:t>,</a:t>
            </a:r>
            <a:r>
              <a:rPr lang="en-IN" sz="2000" dirty="0"/>
              <a:t> </a:t>
            </a:r>
            <a:r>
              <a:rPr lang="en-IN" sz="2000" dirty="0" err="1"/>
              <a:t>Chunlei</a:t>
            </a:r>
            <a:r>
              <a:rPr lang="en-IN" sz="2000" dirty="0"/>
              <a:t> Zhang</a:t>
            </a:r>
            <a:r>
              <a:rPr lang="en-US" sz="2000" dirty="0"/>
              <a:t> ,</a:t>
            </a:r>
            <a:r>
              <a:rPr lang="en-IN" sz="2000" dirty="0"/>
              <a:t> Gopala K.               </a:t>
            </a:r>
          </a:p>
          <a:p>
            <a:r>
              <a:rPr lang="en-IN" sz="2000" dirty="0"/>
              <a:t>                     </a:t>
            </a:r>
            <a:r>
              <a:rPr lang="en-IN" sz="2000" dirty="0" err="1"/>
              <a:t>Anumanchipalli</a:t>
            </a:r>
            <a:r>
              <a:rPr lang="en-US" sz="2000" dirty="0"/>
              <a:t> </a:t>
            </a:r>
            <a:r>
              <a:rPr lang="en-IN" sz="2000" dirty="0"/>
              <a:t>and Dong Yu</a:t>
            </a:r>
            <a:endParaRPr lang="en-IN" sz="2000" b="1" u="sng" dirty="0"/>
          </a:p>
        </p:txBody>
      </p:sp>
      <p:sp>
        <p:nvSpPr>
          <p:cNvPr id="12" name="TextBox 11">
            <a:extLst>
              <a:ext uri="{FF2B5EF4-FFF2-40B4-BE49-F238E27FC236}">
                <a16:creationId xmlns:a16="http://schemas.microsoft.com/office/drawing/2014/main" id="{EB514389-DEDD-E4F6-CF5B-587C703F6A75}"/>
              </a:ext>
            </a:extLst>
          </p:cNvPr>
          <p:cNvSpPr txBox="1"/>
          <p:nvPr/>
        </p:nvSpPr>
        <p:spPr>
          <a:xfrm>
            <a:off x="748013" y="3987902"/>
            <a:ext cx="7563348" cy="407593"/>
          </a:xfrm>
          <a:prstGeom prst="rect">
            <a:avLst/>
          </a:prstGeom>
          <a:noFill/>
        </p:spPr>
        <p:txBody>
          <a:bodyPr wrap="square" rtlCol="0">
            <a:spAutoFit/>
          </a:bodyPr>
          <a:lstStyle/>
          <a:p>
            <a:r>
              <a:rPr lang="en-US" sz="2000" b="1" dirty="0"/>
              <a:t>DOMAIN    : </a:t>
            </a:r>
            <a:r>
              <a:rPr lang="en-IN" sz="2000" b="1" dirty="0"/>
              <a:t> </a:t>
            </a:r>
            <a:r>
              <a:rPr lang="en-IN" sz="2000" dirty="0"/>
              <a:t>NATURAL LANGUAGE PROCESSING</a:t>
            </a:r>
            <a:endParaRPr lang="en-IN" sz="2000" b="1" u="sng" dirty="0"/>
          </a:p>
        </p:txBody>
      </p:sp>
      <p:sp>
        <p:nvSpPr>
          <p:cNvPr id="13" name="TextBox 12">
            <a:extLst>
              <a:ext uri="{FF2B5EF4-FFF2-40B4-BE49-F238E27FC236}">
                <a16:creationId xmlns:a16="http://schemas.microsoft.com/office/drawing/2014/main" id="{340B6846-D20C-1A38-4C5A-052B020911AE}"/>
              </a:ext>
            </a:extLst>
          </p:cNvPr>
          <p:cNvSpPr txBox="1"/>
          <p:nvPr/>
        </p:nvSpPr>
        <p:spPr>
          <a:xfrm>
            <a:off x="790326" y="4648650"/>
            <a:ext cx="7563348" cy="407593"/>
          </a:xfrm>
          <a:prstGeom prst="rect">
            <a:avLst/>
          </a:prstGeom>
          <a:noFill/>
        </p:spPr>
        <p:txBody>
          <a:bodyPr wrap="square" rtlCol="0">
            <a:spAutoFit/>
          </a:bodyPr>
          <a:lstStyle/>
          <a:p>
            <a:r>
              <a:rPr lang="en-US" sz="2000" b="1" dirty="0"/>
              <a:t>YEAR        : </a:t>
            </a:r>
            <a:r>
              <a:rPr lang="en-IN" sz="2000" dirty="0"/>
              <a:t>2023</a:t>
            </a:r>
            <a:r>
              <a:rPr lang="en-US" sz="2000" b="1" u="sng" dirty="0"/>
              <a:t>  </a:t>
            </a:r>
            <a:endParaRPr lang="en-IN" sz="2000" b="1" u="sng"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567E02B3-8AB3-BD83-C8BD-273345AB3F32}"/>
              </a:ext>
            </a:extLst>
          </p:cNvPr>
          <p:cNvSpPr>
            <a:spLocks noGrp="1" noChangeArrowheads="1"/>
          </p:cNvSpPr>
          <p:nvPr>
            <p:ph type="title"/>
          </p:nvPr>
        </p:nvSpPr>
        <p:spPr/>
        <p:txBody>
          <a:bodyPr/>
          <a:lstStyle/>
          <a:p>
            <a:r>
              <a:rPr lang="en-US" altLang="en-US" sz="3600">
                <a:latin typeface="Andalus" panose="02020603050405020304" pitchFamily="18" charset="-78"/>
              </a:rPr>
              <a:t>OBJECTIVES</a:t>
            </a:r>
          </a:p>
        </p:txBody>
      </p:sp>
      <p:sp>
        <p:nvSpPr>
          <p:cNvPr id="2" name="Rectangle 1">
            <a:extLst>
              <a:ext uri="{FF2B5EF4-FFF2-40B4-BE49-F238E27FC236}">
                <a16:creationId xmlns:a16="http://schemas.microsoft.com/office/drawing/2014/main" id="{6BBFF990-BDAB-6991-CFE1-DAFE31BD307C}"/>
              </a:ext>
            </a:extLst>
          </p:cNvPr>
          <p:cNvSpPr/>
          <p:nvPr/>
        </p:nvSpPr>
        <p:spPr bwMode="auto">
          <a:xfrm>
            <a:off x="323705" y="404813"/>
            <a:ext cx="8496590" cy="6120402"/>
          </a:xfrm>
          <a:prstGeom prst="rect">
            <a:avLst/>
          </a:prstGeom>
          <a:noFill/>
          <a:ln w="38100" cap="flat" cmpd="sng" algn="ctr">
            <a:solidFill>
              <a:srgbClr val="0033CC"/>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0">
              <a:lnSpc>
                <a:spcPct val="100000"/>
              </a:lnSpc>
              <a:spcBef>
                <a:spcPct val="0"/>
              </a:spcBef>
              <a:spcAft>
                <a:spcPct val="0"/>
              </a:spcAft>
              <a:buClrTx/>
              <a:buSzTx/>
              <a:buFont typeface="Arial" panose="020B0604020202020204" pitchFamily="34" charset="0"/>
              <a:buNone/>
              <a:tabLst/>
            </a:pPr>
            <a:endParaRPr kumimoji="0" lang="en-IN" sz="1800" b="0" i="0" u="none" strike="noStrike" cap="none" normalizeH="0" baseline="0">
              <a:ln>
                <a:noFill/>
              </a:ln>
              <a:solidFill>
                <a:schemeClr val="tx1"/>
              </a:solidFill>
              <a:effectLst/>
              <a:latin typeface="Arial" panose="020B0604020202020204" pitchFamily="34" charset="0"/>
              <a:ea typeface="SimSun" panose="02010600030101010101" pitchFamily="2" charset="-122"/>
              <a:cs typeface="Arial" panose="020B0604020202020204" pitchFamily="34" charset="0"/>
            </a:endParaRPr>
          </a:p>
        </p:txBody>
      </p:sp>
      <p:sp>
        <p:nvSpPr>
          <p:cNvPr id="4" name="TextBox 3">
            <a:extLst>
              <a:ext uri="{FF2B5EF4-FFF2-40B4-BE49-F238E27FC236}">
                <a16:creationId xmlns:a16="http://schemas.microsoft.com/office/drawing/2014/main" id="{F4D0CF92-EFD9-4580-12C4-444D6B1D1B25}"/>
              </a:ext>
            </a:extLst>
          </p:cNvPr>
          <p:cNvSpPr txBox="1"/>
          <p:nvPr/>
        </p:nvSpPr>
        <p:spPr>
          <a:xfrm>
            <a:off x="711538" y="1936955"/>
            <a:ext cx="8464062" cy="646331"/>
          </a:xfrm>
          <a:prstGeom prst="rect">
            <a:avLst/>
          </a:prstGeom>
          <a:noFill/>
        </p:spPr>
        <p:txBody>
          <a:bodyPr wrap="square" rtlCol="0">
            <a:spAutoFit/>
          </a:bodyPr>
          <a:lstStyle/>
          <a:p>
            <a:pPr marL="342900" indent="-342900">
              <a:buFont typeface="Wingdings" panose="05000000000000000000" pitchFamily="2" charset="2"/>
              <a:buChar char="ü"/>
            </a:pPr>
            <a:r>
              <a:rPr lang="en-US" dirty="0"/>
              <a:t>The main objective of the REAL TIME VOICE CLONNING USING NEURAL FUSION is to clone voice in real time</a:t>
            </a:r>
            <a:endParaRPr lang="en-IN" dirty="0"/>
          </a:p>
        </p:txBody>
      </p:sp>
      <p:sp>
        <p:nvSpPr>
          <p:cNvPr id="5" name="TextBox 4">
            <a:extLst>
              <a:ext uri="{FF2B5EF4-FFF2-40B4-BE49-F238E27FC236}">
                <a16:creationId xmlns:a16="http://schemas.microsoft.com/office/drawing/2014/main" id="{2BFE3D07-D59B-5760-81E3-12142A0EBC7E}"/>
              </a:ext>
            </a:extLst>
          </p:cNvPr>
          <p:cNvSpPr txBox="1"/>
          <p:nvPr/>
        </p:nvSpPr>
        <p:spPr>
          <a:xfrm>
            <a:off x="711538" y="2733271"/>
            <a:ext cx="8464062" cy="369332"/>
          </a:xfrm>
          <a:prstGeom prst="rect">
            <a:avLst/>
          </a:prstGeom>
          <a:noFill/>
        </p:spPr>
        <p:txBody>
          <a:bodyPr wrap="square" rtlCol="0">
            <a:spAutoFit/>
          </a:bodyPr>
          <a:lstStyle/>
          <a:p>
            <a:pPr marL="342900" indent="-342900">
              <a:buFont typeface="Wingdings" panose="05000000000000000000" pitchFamily="2" charset="2"/>
              <a:buChar char="ü"/>
            </a:pPr>
            <a:r>
              <a:rPr lang="en-US" dirty="0"/>
              <a:t>Some specific objectives of this system are:</a:t>
            </a:r>
          </a:p>
        </p:txBody>
      </p:sp>
      <p:sp>
        <p:nvSpPr>
          <p:cNvPr id="6" name="TextBox 5">
            <a:extLst>
              <a:ext uri="{FF2B5EF4-FFF2-40B4-BE49-F238E27FC236}">
                <a16:creationId xmlns:a16="http://schemas.microsoft.com/office/drawing/2014/main" id="{7C30A8EA-37C3-14EC-BAD8-EA40D8B9BBAA}"/>
              </a:ext>
            </a:extLst>
          </p:cNvPr>
          <p:cNvSpPr txBox="1"/>
          <p:nvPr/>
        </p:nvSpPr>
        <p:spPr>
          <a:xfrm>
            <a:off x="1619795" y="3465014"/>
            <a:ext cx="5184360" cy="646331"/>
          </a:xfrm>
          <a:prstGeom prst="rect">
            <a:avLst/>
          </a:prstGeom>
          <a:noFill/>
        </p:spPr>
        <p:txBody>
          <a:bodyPr wrap="square" rtlCol="0">
            <a:spAutoFit/>
          </a:bodyPr>
          <a:lstStyle/>
          <a:p>
            <a:pPr marL="342900" indent="-342900">
              <a:buFont typeface="Arial" panose="020B0604020202020204" pitchFamily="34" charset="0"/>
              <a:buChar char="•"/>
            </a:pPr>
            <a:r>
              <a:rPr lang="en-US" dirty="0"/>
              <a:t>To reduce the amount of input voice data,</a:t>
            </a:r>
          </a:p>
          <a:p>
            <a:pPr marL="342900" indent="-342900">
              <a:buFont typeface="Arial" panose="020B0604020202020204" pitchFamily="34" charset="0"/>
              <a:buChar char="•"/>
            </a:pPr>
            <a:r>
              <a:rPr lang="en-US" dirty="0"/>
              <a:t>To reduce the training time of the system.</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2D600E0-C6D6-6D1A-559A-23B860987A6C}"/>
              </a:ext>
            </a:extLst>
          </p:cNvPr>
          <p:cNvSpPr>
            <a:spLocks noGrp="1" noChangeArrowheads="1"/>
          </p:cNvSpPr>
          <p:nvPr>
            <p:ph type="title" idx="4294967295"/>
          </p:nvPr>
        </p:nvSpPr>
        <p:spPr>
          <a:xfrm>
            <a:off x="457200" y="274638"/>
            <a:ext cx="7715050" cy="750887"/>
          </a:xfrm>
          <a:noFill/>
          <a:ln/>
        </p:spPr>
        <p:txBody>
          <a:bodyPr/>
          <a:lstStyle/>
          <a:p>
            <a:r>
              <a:rPr lang="en-US" altLang="zh-CN" sz="3200" dirty="0">
                <a:solidFill>
                  <a:schemeClr val="tx1"/>
                </a:solidFill>
                <a:latin typeface="Andalus" panose="02020603050405020304" pitchFamily="18" charset="-78"/>
                <a:sym typeface="Andalus" panose="02020603050405020304" pitchFamily="18" charset="-78"/>
              </a:rPr>
              <a:t>INTRODUCTION</a:t>
            </a:r>
          </a:p>
        </p:txBody>
      </p:sp>
      <p:sp>
        <p:nvSpPr>
          <p:cNvPr id="7171" name="Rectangle 3">
            <a:extLst>
              <a:ext uri="{FF2B5EF4-FFF2-40B4-BE49-F238E27FC236}">
                <a16:creationId xmlns:a16="http://schemas.microsoft.com/office/drawing/2014/main" id="{CCCF049C-DD0E-4307-3C65-031CD5860EE3}"/>
              </a:ext>
            </a:extLst>
          </p:cNvPr>
          <p:cNvSpPr>
            <a:spLocks noGrp="1" noChangeArrowheads="1"/>
          </p:cNvSpPr>
          <p:nvPr>
            <p:ph type="body" idx="1"/>
          </p:nvPr>
        </p:nvSpPr>
        <p:spPr>
          <a:xfrm>
            <a:off x="468313" y="1125538"/>
            <a:ext cx="8229600" cy="4706937"/>
          </a:xfrm>
          <a:noFill/>
          <a:ln/>
        </p:spPr>
        <p:txBody>
          <a:bodyPr lIns="90170" tIns="46990" rIns="90170" bIns="46990"/>
          <a:lstStyle/>
          <a:p>
            <a:pPr marL="342900" indent="-342900" algn="just">
              <a:lnSpc>
                <a:spcPct val="150000"/>
              </a:lnSpc>
            </a:pPr>
            <a:r>
              <a:rPr lang="en-US" altLang="en-US" sz="1000" dirty="0">
                <a:latin typeface="Times New Roman" panose="02020603050405020304" pitchFamily="18" charset="0"/>
                <a:sym typeface="Times New Roman" panose="02020603050405020304" pitchFamily="18" charset="0"/>
              </a:rPr>
              <a:t> 	</a:t>
            </a:r>
            <a:endParaRPr lang="en-US" altLang="en-US" sz="1800" dirty="0">
              <a:latin typeface="Times New Roman" panose="02020603050405020304" pitchFamily="18" charset="0"/>
              <a:sym typeface="Times New Roman" panose="02020603050405020304" pitchFamily="18" charset="0"/>
            </a:endParaRPr>
          </a:p>
        </p:txBody>
      </p:sp>
      <p:sp>
        <p:nvSpPr>
          <p:cNvPr id="2" name="Rectangle 1">
            <a:extLst>
              <a:ext uri="{FF2B5EF4-FFF2-40B4-BE49-F238E27FC236}">
                <a16:creationId xmlns:a16="http://schemas.microsoft.com/office/drawing/2014/main" id="{50F4AB94-3284-682A-93EB-DD196F5518CA}"/>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1C9929F9-8421-1F88-3C52-2994511C430F}"/>
              </a:ext>
            </a:extLst>
          </p:cNvPr>
          <p:cNvSpPr txBox="1"/>
          <p:nvPr/>
        </p:nvSpPr>
        <p:spPr>
          <a:xfrm>
            <a:off x="497407" y="1001096"/>
            <a:ext cx="8064559" cy="5200526"/>
          </a:xfrm>
          <a:prstGeom prst="rect">
            <a:avLst/>
          </a:prstGeom>
          <a:noFill/>
        </p:spPr>
        <p:txBody>
          <a:bodyPr wrap="square" rtlCol="0">
            <a:spAutoFit/>
          </a:bodyPr>
          <a:lstStyle/>
          <a:p>
            <a:pPr algn="just">
              <a:lnSpc>
                <a:spcPct val="150000"/>
              </a:lnSpc>
            </a:pPr>
            <a:r>
              <a:rPr lang="en-US" sz="1400" dirty="0"/>
              <a:t>                   </a:t>
            </a:r>
            <a:r>
              <a:rPr lang="en-US" sz="1400" dirty="0">
                <a:effectLst/>
                <a:latin typeface="Times New Roman" panose="02020603050405020304" pitchFamily="18" charset="0"/>
                <a:ea typeface="Times New Roman" panose="02020603050405020304" pitchFamily="18" charset="0"/>
              </a:rPr>
              <a:t>The goal of this work is to build a TTS system which can generate natural speech for a variety of speakers in a data efficient manner. We specifically address a zero-shot learning setting, where a few seconds of </a:t>
            </a:r>
            <a:r>
              <a:rPr lang="en-US" sz="1400" dirty="0" err="1">
                <a:effectLst/>
                <a:latin typeface="Times New Roman" panose="02020603050405020304" pitchFamily="18" charset="0"/>
                <a:ea typeface="Times New Roman" panose="02020603050405020304" pitchFamily="18" charset="0"/>
              </a:rPr>
              <a:t>untranscribed</a:t>
            </a:r>
            <a:r>
              <a:rPr lang="en-US" sz="1400" dirty="0">
                <a:effectLst/>
                <a:latin typeface="Times New Roman" panose="02020603050405020304" pitchFamily="18" charset="0"/>
                <a:ea typeface="Times New Roman" panose="02020603050405020304" pitchFamily="18" charset="0"/>
              </a:rPr>
              <a:t> reference audio from a target speaker is used to synthesize new speech in that speaker’s voice, without updating any model parameters. Such systems have accessibility applications, such as restoring the ability to communicate naturally to users who have lost their voice and are therefore unable to provide many new training examples. They could also enable new applications, such as transferring a voice across languages for more natural speech-to-speech translation, or generating realistic speech from text in low resource settings. However, it is also important to note the potential for misuse of this technology, for example impersonating someone’s voice without their consent. In order to address safety concerns consistent with principles such as [1], we verify that voices generated by the proposed model can easily be distinguished from real voices. Synthesizing natural speech requires training on a large number of high quality speech-transcript pairs, and supporting many speakers usually uses tens of minutes of training data per speaker [8]. Recording a large amount of high quality data for many speakers is impractical. Our approach is to decouple speaker modeling from speech synthesis by independently training a speaker-discriminative embedding network that captures the space of speaker characteristics and training a high quality TTS .</a:t>
            </a:r>
            <a:endParaRPr lang="en-IN" sz="1400" dirty="0">
              <a:effectLst/>
              <a:latin typeface="Times New Roman" panose="02020603050405020304" pitchFamily="18" charset="0"/>
              <a:ea typeface="Times New Roman" panose="02020603050405020304" pitchFamily="18" charset="0"/>
            </a:endParaRPr>
          </a:p>
          <a:p>
            <a:pPr algn="just"/>
            <a:endParaRPr lang="en-IN" sz="1400" dirty="0"/>
          </a:p>
        </p:txBody>
      </p:sp>
    </p:spTree>
    <p:extLst>
      <p:ext uri="{BB962C8B-B14F-4D97-AF65-F5344CB8AC3E}">
        <p14:creationId xmlns:p14="http://schemas.microsoft.com/office/powerpoint/2010/main" val="2165583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2D600E0-C6D6-6D1A-559A-23B860987A6C}"/>
              </a:ext>
            </a:extLst>
          </p:cNvPr>
          <p:cNvSpPr>
            <a:spLocks noGrp="1" noChangeArrowheads="1"/>
          </p:cNvSpPr>
          <p:nvPr>
            <p:ph type="title" idx="4294967295"/>
          </p:nvPr>
        </p:nvSpPr>
        <p:spPr>
          <a:xfrm>
            <a:off x="457200" y="274638"/>
            <a:ext cx="7787055" cy="634187"/>
          </a:xfrm>
          <a:noFill/>
          <a:ln/>
        </p:spPr>
        <p:txBody>
          <a:bodyPr/>
          <a:lstStyle/>
          <a:p>
            <a:r>
              <a:rPr lang="en-US" altLang="zh-CN" sz="3200" dirty="0">
                <a:solidFill>
                  <a:schemeClr val="tx1"/>
                </a:solidFill>
                <a:latin typeface="Andalus" panose="02020603050405020304" pitchFamily="18" charset="-78"/>
                <a:sym typeface="Andalus" panose="02020603050405020304" pitchFamily="18" charset="-78"/>
              </a:rPr>
              <a:t>ABSTRACT</a:t>
            </a:r>
          </a:p>
        </p:txBody>
      </p:sp>
      <p:sp>
        <p:nvSpPr>
          <p:cNvPr id="7171" name="Rectangle 3">
            <a:extLst>
              <a:ext uri="{FF2B5EF4-FFF2-40B4-BE49-F238E27FC236}">
                <a16:creationId xmlns:a16="http://schemas.microsoft.com/office/drawing/2014/main" id="{CCCF049C-DD0E-4307-3C65-031CD5860EE3}"/>
              </a:ext>
            </a:extLst>
          </p:cNvPr>
          <p:cNvSpPr>
            <a:spLocks noGrp="1" noChangeArrowheads="1"/>
          </p:cNvSpPr>
          <p:nvPr>
            <p:ph type="body" idx="1"/>
          </p:nvPr>
        </p:nvSpPr>
        <p:spPr>
          <a:xfrm>
            <a:off x="468313" y="1125538"/>
            <a:ext cx="8229600" cy="4706937"/>
          </a:xfrm>
          <a:noFill/>
          <a:ln/>
        </p:spPr>
        <p:txBody>
          <a:bodyPr lIns="90170" tIns="46990" rIns="90170" bIns="46990"/>
          <a:lstStyle/>
          <a:p>
            <a:pPr marL="342900" indent="-342900" algn="just">
              <a:lnSpc>
                <a:spcPct val="150000"/>
              </a:lnSpc>
            </a:pPr>
            <a:r>
              <a:rPr lang="en-US" altLang="en-US" sz="1000" dirty="0">
                <a:latin typeface="Times New Roman" panose="02020603050405020304" pitchFamily="18" charset="0"/>
                <a:sym typeface="Times New Roman" panose="02020603050405020304" pitchFamily="18" charset="0"/>
              </a:rPr>
              <a:t> 	</a:t>
            </a:r>
            <a:endParaRPr lang="en-US" altLang="en-US" sz="1800" dirty="0">
              <a:latin typeface="Times New Roman" panose="02020603050405020304" pitchFamily="18" charset="0"/>
              <a:sym typeface="Times New Roman" panose="02020603050405020304" pitchFamily="18" charset="0"/>
            </a:endParaRPr>
          </a:p>
        </p:txBody>
      </p:sp>
      <p:sp>
        <p:nvSpPr>
          <p:cNvPr id="2" name="Rectangle 1">
            <a:extLst>
              <a:ext uri="{FF2B5EF4-FFF2-40B4-BE49-F238E27FC236}">
                <a16:creationId xmlns:a16="http://schemas.microsoft.com/office/drawing/2014/main" id="{50F4AB94-3284-682A-93EB-DD196F5518CA}"/>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1C9929F9-8421-1F88-3C52-2994511C430F}"/>
              </a:ext>
            </a:extLst>
          </p:cNvPr>
          <p:cNvSpPr txBox="1"/>
          <p:nvPr/>
        </p:nvSpPr>
        <p:spPr>
          <a:xfrm>
            <a:off x="409835" y="764815"/>
            <a:ext cx="7992555" cy="6078587"/>
          </a:xfrm>
          <a:prstGeom prst="rect">
            <a:avLst/>
          </a:prstGeom>
          <a:noFill/>
        </p:spPr>
        <p:txBody>
          <a:bodyPr wrap="square" rtlCol="0">
            <a:spAutoFit/>
          </a:bodyPr>
          <a:lstStyle/>
          <a:p>
            <a:pPr marL="274320" marR="274320" algn="just">
              <a:lnSpc>
                <a:spcPct val="150000"/>
              </a:lnSpc>
              <a:spcBef>
                <a:spcPts val="0"/>
              </a:spcBef>
              <a:spcAft>
                <a:spcPts val="0"/>
              </a:spcAft>
            </a:pPr>
            <a:r>
              <a:rPr lang="en-US" sz="1400" dirty="0"/>
              <a:t>             </a:t>
            </a:r>
            <a:r>
              <a:rPr lang="en-US" sz="1400" dirty="0">
                <a:solidFill>
                  <a:srgbClr val="000000"/>
                </a:solidFill>
                <a:effectLst/>
                <a:latin typeface="Times New Roman" panose="02020603050405020304" pitchFamily="18" charset="0"/>
                <a:ea typeface="Times New Roman" panose="02020603050405020304" pitchFamily="18" charset="0"/>
              </a:rPr>
              <a:t>A neural network-based system for text-to-speech (TTS) synthesis is outlined, demonstrating its capacity to generate speech audio in the voices of various speakers, including those not observed during training. This project comprises three independently trained components. A speaker encoder network, which undergoes training on a speaker verification task utilizing a dataset of noisy speech from thousands of speakers without transcripts. This network generates a fixed-dimensional embedding vector based on only a few seconds of reference speech from a target </a:t>
            </a:r>
            <a:r>
              <a:rPr lang="en-US" sz="1400" dirty="0" err="1">
                <a:solidFill>
                  <a:srgbClr val="000000"/>
                </a:solidFill>
                <a:effectLst/>
                <a:latin typeface="Times New Roman" panose="02020603050405020304" pitchFamily="18" charset="0"/>
                <a:ea typeface="Times New Roman" panose="02020603050405020304" pitchFamily="18" charset="0"/>
              </a:rPr>
              <a:t>speaker.A</a:t>
            </a:r>
            <a:r>
              <a:rPr lang="en-US" sz="1400" dirty="0">
                <a:solidFill>
                  <a:srgbClr val="000000"/>
                </a:solidFill>
                <a:effectLst/>
                <a:latin typeface="Times New Roman" panose="02020603050405020304" pitchFamily="18" charset="0"/>
                <a:ea typeface="Times New Roman" panose="02020603050405020304" pitchFamily="18" charset="0"/>
              </a:rPr>
              <a:t> sequence-to-sequence synthesis network, based on </a:t>
            </a:r>
            <a:r>
              <a:rPr lang="en-US" sz="1400" dirty="0" err="1">
                <a:solidFill>
                  <a:srgbClr val="000000"/>
                </a:solidFill>
                <a:effectLst/>
                <a:latin typeface="Times New Roman" panose="02020603050405020304" pitchFamily="18" charset="0"/>
                <a:ea typeface="Times New Roman" panose="02020603050405020304" pitchFamily="18" charset="0"/>
              </a:rPr>
              <a:t>Tacotron</a:t>
            </a:r>
            <a:r>
              <a:rPr lang="en-US" sz="1400" dirty="0">
                <a:solidFill>
                  <a:srgbClr val="000000"/>
                </a:solidFill>
                <a:effectLst/>
                <a:latin typeface="Times New Roman" panose="02020603050405020304" pitchFamily="18" charset="0"/>
                <a:ea typeface="Times New Roman" panose="02020603050405020304" pitchFamily="18" charset="0"/>
              </a:rPr>
              <a:t> 2, produces a </a:t>
            </a:r>
            <a:r>
              <a:rPr lang="en-US" sz="1400" dirty="0" err="1">
                <a:solidFill>
                  <a:srgbClr val="000000"/>
                </a:solidFill>
                <a:effectLst/>
                <a:latin typeface="Times New Roman" panose="02020603050405020304" pitchFamily="18" charset="0"/>
                <a:ea typeface="Times New Roman" panose="02020603050405020304" pitchFamily="18" charset="0"/>
              </a:rPr>
              <a:t>mel</a:t>
            </a:r>
            <a:r>
              <a:rPr lang="en-US" sz="1400" dirty="0">
                <a:solidFill>
                  <a:srgbClr val="000000"/>
                </a:solidFill>
                <a:effectLst/>
                <a:latin typeface="Times New Roman" panose="02020603050405020304" pitchFamily="18" charset="0"/>
                <a:ea typeface="Times New Roman" panose="02020603050405020304" pitchFamily="18" charset="0"/>
              </a:rPr>
              <a:t> spectrogram from input text, conditioned on the speaker embedding derived from the speaker </a:t>
            </a:r>
            <a:r>
              <a:rPr lang="en-US" sz="1400" dirty="0" err="1">
                <a:solidFill>
                  <a:srgbClr val="000000"/>
                </a:solidFill>
                <a:effectLst/>
                <a:latin typeface="Times New Roman" panose="02020603050405020304" pitchFamily="18" charset="0"/>
                <a:ea typeface="Times New Roman" panose="02020603050405020304" pitchFamily="18" charset="0"/>
              </a:rPr>
              <a:t>encoder.An</a:t>
            </a:r>
            <a:r>
              <a:rPr lang="en-US" sz="1400" dirty="0">
                <a:solidFill>
                  <a:srgbClr val="000000"/>
                </a:solidFill>
                <a:effectLst/>
                <a:latin typeface="Times New Roman" panose="02020603050405020304" pitchFamily="18" charset="0"/>
                <a:ea typeface="Times New Roman" panose="02020603050405020304" pitchFamily="18" charset="0"/>
              </a:rPr>
              <a:t> auto-regressive </a:t>
            </a:r>
            <a:r>
              <a:rPr lang="en-US" sz="1400" dirty="0" err="1">
                <a:solidFill>
                  <a:srgbClr val="000000"/>
                </a:solidFill>
                <a:effectLst/>
                <a:latin typeface="Times New Roman" panose="02020603050405020304" pitchFamily="18" charset="0"/>
                <a:ea typeface="Times New Roman" panose="02020603050405020304" pitchFamily="18" charset="0"/>
              </a:rPr>
              <a:t>WaveNet</a:t>
            </a:r>
            <a:r>
              <a:rPr lang="en-US" sz="1400" dirty="0">
                <a:solidFill>
                  <a:srgbClr val="000000"/>
                </a:solidFill>
                <a:effectLst/>
                <a:latin typeface="Times New Roman" panose="02020603050405020304" pitchFamily="18" charset="0"/>
                <a:ea typeface="Times New Roman" panose="02020603050405020304" pitchFamily="18" charset="0"/>
              </a:rPr>
              <a:t>-based vocoder network converts the </a:t>
            </a:r>
            <a:r>
              <a:rPr lang="en-US" sz="1400" dirty="0" err="1">
                <a:solidFill>
                  <a:srgbClr val="000000"/>
                </a:solidFill>
                <a:effectLst/>
                <a:latin typeface="Times New Roman" panose="02020603050405020304" pitchFamily="18" charset="0"/>
                <a:ea typeface="Times New Roman" panose="02020603050405020304" pitchFamily="18" charset="0"/>
              </a:rPr>
              <a:t>mel</a:t>
            </a:r>
            <a:r>
              <a:rPr lang="en-US" sz="1400" dirty="0">
                <a:solidFill>
                  <a:srgbClr val="000000"/>
                </a:solidFill>
                <a:effectLst/>
                <a:latin typeface="Times New Roman" panose="02020603050405020304" pitchFamily="18" charset="0"/>
                <a:ea typeface="Times New Roman" panose="02020603050405020304" pitchFamily="18" charset="0"/>
              </a:rPr>
              <a:t> spectrogram into time-domain waveform </a:t>
            </a:r>
            <a:r>
              <a:rPr lang="en-US" sz="1400" dirty="0" err="1">
                <a:solidFill>
                  <a:srgbClr val="000000"/>
                </a:solidFill>
                <a:effectLst/>
                <a:latin typeface="Times New Roman" panose="02020603050405020304" pitchFamily="18" charset="0"/>
                <a:ea typeface="Times New Roman" panose="02020603050405020304" pitchFamily="18" charset="0"/>
              </a:rPr>
              <a:t>samples.The</a:t>
            </a:r>
            <a:r>
              <a:rPr lang="en-US" sz="1400" dirty="0">
                <a:solidFill>
                  <a:srgbClr val="000000"/>
                </a:solidFill>
                <a:effectLst/>
                <a:latin typeface="Times New Roman" panose="02020603050405020304" pitchFamily="18" charset="0"/>
                <a:ea typeface="Times New Roman" panose="02020603050405020304" pitchFamily="18" charset="0"/>
              </a:rPr>
              <a:t> model effectively transfers knowledge of speaker variability learned by the discriminatively-trained speaker encoder to the </a:t>
            </a:r>
            <a:r>
              <a:rPr lang="en-US" sz="1400" dirty="0" err="1">
                <a:solidFill>
                  <a:srgbClr val="000000"/>
                </a:solidFill>
                <a:effectLst/>
                <a:latin typeface="Times New Roman" panose="02020603050405020304" pitchFamily="18" charset="0"/>
                <a:ea typeface="Times New Roman" panose="02020603050405020304" pitchFamily="18" charset="0"/>
              </a:rPr>
              <a:t>multispeaker</a:t>
            </a:r>
            <a:r>
              <a:rPr lang="en-US" sz="1400" dirty="0">
                <a:solidFill>
                  <a:srgbClr val="000000"/>
                </a:solidFill>
                <a:effectLst/>
                <a:latin typeface="Times New Roman" panose="02020603050405020304" pitchFamily="18" charset="0"/>
                <a:ea typeface="Times New Roman" panose="02020603050405020304" pitchFamily="18" charset="0"/>
              </a:rPr>
              <a:t> TTS task, enabling the synthesis of natural speech from speakers not encountered during training. Emphasis is placed on the importance of training the speaker encoder on a diverse and extensive speaker set to achieve optimal generalization performance. Furthermore, it is demonstrated that randomly sampled speaker embeddings can be employed to synthesize speech in the voices of novel speakers dissimilar to those encountered during training, highlighting the model's ability to learn a high-quality speaker representation.</a:t>
            </a:r>
            <a:endParaRPr lang="en-IN" sz="1400" dirty="0">
              <a:effectLst/>
              <a:latin typeface="Times New Roman" panose="02020603050405020304" pitchFamily="18" charset="0"/>
              <a:ea typeface="Times New Roman" panose="02020603050405020304" pitchFamily="18" charset="0"/>
            </a:endParaRPr>
          </a:p>
          <a:p>
            <a:br>
              <a:rPr lang="en-US" sz="1800" dirty="0">
                <a:solidFill>
                  <a:srgbClr val="000000"/>
                </a:solidFill>
                <a:effectLst/>
                <a:latin typeface="Times New Roman" panose="02020603050405020304" pitchFamily="18" charset="0"/>
                <a:ea typeface="Times New Roman" panose="02020603050405020304" pitchFamily="18" charset="0"/>
              </a:rPr>
            </a:br>
            <a:endParaRPr lang="en-IN"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CA7E264F-4E99-9C5A-9ED7-F7D80B2DA723}"/>
              </a:ext>
            </a:extLst>
          </p:cNvPr>
          <p:cNvSpPr>
            <a:spLocks noGrp="1" noChangeArrowheads="1"/>
          </p:cNvSpPr>
          <p:nvPr>
            <p:ph type="title" idx="4294967295"/>
          </p:nvPr>
        </p:nvSpPr>
        <p:spPr>
          <a:xfrm>
            <a:off x="457200" y="274638"/>
            <a:ext cx="7931065" cy="922207"/>
          </a:xfrm>
          <a:noFill/>
          <a:ln/>
        </p:spPr>
        <p:txBody>
          <a:bodyPr/>
          <a:lstStyle/>
          <a:p>
            <a:r>
              <a:rPr lang="en-US" altLang="zh-CN" sz="3200" dirty="0">
                <a:latin typeface="Andalus" panose="02020603050405020304" pitchFamily="18" charset="-78"/>
                <a:sym typeface="Andalus" panose="02020603050405020304" pitchFamily="18" charset="-78"/>
              </a:rPr>
              <a:t>EXISTING SYSTEM</a:t>
            </a:r>
            <a:endParaRPr lang="en-US" altLang="zh-CN" sz="3200" dirty="0"/>
          </a:p>
        </p:txBody>
      </p:sp>
      <p:sp>
        <p:nvSpPr>
          <p:cNvPr id="8195" name="Rectangle 3">
            <a:extLst>
              <a:ext uri="{FF2B5EF4-FFF2-40B4-BE49-F238E27FC236}">
                <a16:creationId xmlns:a16="http://schemas.microsoft.com/office/drawing/2014/main" id="{0BF89BF8-2220-EDAD-EA5B-F719E131D0F9}"/>
              </a:ext>
            </a:extLst>
          </p:cNvPr>
          <p:cNvSpPr>
            <a:spLocks noGrp="1" noChangeArrowheads="1"/>
          </p:cNvSpPr>
          <p:nvPr>
            <p:ph type="body" idx="1"/>
          </p:nvPr>
        </p:nvSpPr>
        <p:spPr>
          <a:xfrm>
            <a:off x="488530" y="1412860"/>
            <a:ext cx="7776540" cy="4392305"/>
          </a:xfrm>
          <a:noFill/>
          <a:ln/>
        </p:spPr>
        <p:txBody>
          <a:bodyPr/>
          <a:lstStyle/>
          <a:p>
            <a:pPr marL="342900" indent="-342900" algn="just">
              <a:lnSpc>
                <a:spcPct val="150000"/>
              </a:lnSpc>
              <a:buFontTx/>
              <a:buChar char="•"/>
            </a:pPr>
            <a:r>
              <a:rPr lang="en-US" altLang="en-US" sz="2000" dirty="0">
                <a:latin typeface="Times New Roman" panose="02020603050405020304" pitchFamily="18" charset="0"/>
                <a:sym typeface="Times New Roman" panose="02020603050405020304" pitchFamily="18" charset="0"/>
              </a:rPr>
              <a:t>The Existing system is an TTS(Text To Speech) application which cant convert the text into speech, the voice used by the system is a huge data which will be trained to get desired out put.</a:t>
            </a:r>
          </a:p>
          <a:p>
            <a:pPr marL="342900" indent="-342900" algn="just">
              <a:lnSpc>
                <a:spcPct val="150000"/>
              </a:lnSpc>
              <a:buFontTx/>
              <a:buChar char="•"/>
            </a:pPr>
            <a:r>
              <a:rPr lang="en-US" altLang="en-US" sz="2000" dirty="0">
                <a:latin typeface="Times New Roman" panose="02020603050405020304" pitchFamily="18" charset="0"/>
                <a:sym typeface="Times New Roman" panose="02020603050405020304" pitchFamily="18" charset="0"/>
              </a:rPr>
              <a:t>The existing system do not clone voices the system will use the voice data trained by the developer and training takes significant amount of time and dat.</a:t>
            </a:r>
          </a:p>
          <a:p>
            <a:pPr marL="342900" indent="-342900" algn="just">
              <a:lnSpc>
                <a:spcPct val="150000"/>
              </a:lnSpc>
              <a:buFontTx/>
              <a:buChar char="•"/>
            </a:pPr>
            <a:r>
              <a:rPr lang="en-US" altLang="en-US" sz="2000" dirty="0">
                <a:latin typeface="Times New Roman" panose="02020603050405020304" pitchFamily="18" charset="0"/>
                <a:sym typeface="Times New Roman" panose="02020603050405020304" pitchFamily="18" charset="0"/>
              </a:rPr>
              <a:t>It uses  VAE(Variational Auto Encoder).</a:t>
            </a:r>
          </a:p>
        </p:txBody>
      </p:sp>
      <p:sp>
        <p:nvSpPr>
          <p:cNvPr id="4" name="Rectangle 3">
            <a:extLst>
              <a:ext uri="{FF2B5EF4-FFF2-40B4-BE49-F238E27FC236}">
                <a16:creationId xmlns:a16="http://schemas.microsoft.com/office/drawing/2014/main" id="{5C019AC7-7D8A-EA75-8687-960AEBD47C80}"/>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B76B5610-2DC6-0D40-BB31-D1874D8AF454}"/>
              </a:ext>
            </a:extLst>
          </p:cNvPr>
          <p:cNvSpPr>
            <a:spLocks noGrp="1" noChangeArrowheads="1"/>
          </p:cNvSpPr>
          <p:nvPr>
            <p:ph type="title" idx="4294967295"/>
          </p:nvPr>
        </p:nvSpPr>
        <p:spPr>
          <a:xfrm>
            <a:off x="495485" y="457200"/>
            <a:ext cx="8229600" cy="1143000"/>
          </a:xfrm>
          <a:noFill/>
          <a:ln/>
        </p:spPr>
        <p:txBody>
          <a:bodyPr/>
          <a:lstStyle/>
          <a:p>
            <a:r>
              <a:rPr lang="en-US" altLang="en-US" sz="3200" dirty="0">
                <a:latin typeface="Andalus" panose="02020603050405020304" pitchFamily="18" charset="-78"/>
                <a:sym typeface="Andalus" panose="02020603050405020304" pitchFamily="18" charset="-78"/>
              </a:rPr>
              <a:t>DISADVANTAGE OF EXISTING METHOD</a:t>
            </a:r>
            <a:endParaRPr lang="en-US" altLang="en-US" sz="3200" dirty="0"/>
          </a:p>
        </p:txBody>
      </p:sp>
      <p:sp>
        <p:nvSpPr>
          <p:cNvPr id="9219" name="Rectangle 3">
            <a:extLst>
              <a:ext uri="{FF2B5EF4-FFF2-40B4-BE49-F238E27FC236}">
                <a16:creationId xmlns:a16="http://schemas.microsoft.com/office/drawing/2014/main" id="{B8571195-B233-8E28-B1B1-CC1F7E54A874}"/>
              </a:ext>
            </a:extLst>
          </p:cNvPr>
          <p:cNvSpPr>
            <a:spLocks noGrp="1" noChangeArrowheads="1"/>
          </p:cNvSpPr>
          <p:nvPr>
            <p:ph type="body" idx="1"/>
          </p:nvPr>
        </p:nvSpPr>
        <p:spPr>
          <a:xfrm>
            <a:off x="971750" y="2348925"/>
            <a:ext cx="6634975" cy="2908875"/>
          </a:xfrm>
          <a:noFill/>
          <a:ln/>
        </p:spPr>
        <p:txBody>
          <a:bodyPr/>
          <a:lstStyle/>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Take more time to train.</a:t>
            </a:r>
          </a:p>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Voice break is unavoidable in VAE Encoder.</a:t>
            </a:r>
          </a:p>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Need more input to train voice.</a:t>
            </a:r>
          </a:p>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It will be difficult for the user to clone voices.</a:t>
            </a:r>
            <a:endParaRPr lang="en-US" altLang="zh-CN" sz="3200" dirty="0"/>
          </a:p>
        </p:txBody>
      </p:sp>
      <p:sp>
        <p:nvSpPr>
          <p:cNvPr id="2" name="Rectangle 1">
            <a:extLst>
              <a:ext uri="{FF2B5EF4-FFF2-40B4-BE49-F238E27FC236}">
                <a16:creationId xmlns:a16="http://schemas.microsoft.com/office/drawing/2014/main" id="{1D3D0016-C00C-CE5F-927A-DA2D26269A01}"/>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57110C71-070A-BE7B-7A96-E98FE1574BE5}"/>
              </a:ext>
            </a:extLst>
          </p:cNvPr>
          <p:cNvSpPr>
            <a:spLocks noGrp="1" noChangeArrowheads="1"/>
          </p:cNvSpPr>
          <p:nvPr>
            <p:ph type="title" idx="4294967295"/>
          </p:nvPr>
        </p:nvSpPr>
        <p:spPr>
          <a:noFill/>
          <a:ln/>
        </p:spPr>
        <p:txBody>
          <a:bodyPr/>
          <a:lstStyle/>
          <a:p>
            <a:r>
              <a:rPr lang="en-US" altLang="zh-CN" sz="3200" dirty="0">
                <a:latin typeface="+mn-lt"/>
                <a:sym typeface="Andalus" panose="02020603050405020304" pitchFamily="18" charset="-78"/>
              </a:rPr>
              <a:t>PROPOSED METHOD</a:t>
            </a:r>
            <a:endParaRPr lang="en-US" altLang="zh-CN" sz="3200" dirty="0">
              <a:latin typeface="+mn-lt"/>
            </a:endParaRPr>
          </a:p>
        </p:txBody>
      </p:sp>
      <p:sp>
        <p:nvSpPr>
          <p:cNvPr id="10243" name="Rectangle 3">
            <a:extLst>
              <a:ext uri="{FF2B5EF4-FFF2-40B4-BE49-F238E27FC236}">
                <a16:creationId xmlns:a16="http://schemas.microsoft.com/office/drawing/2014/main" id="{3A6894A8-B58E-4BBF-E66B-48D92D6A2DED}"/>
              </a:ext>
            </a:extLst>
          </p:cNvPr>
          <p:cNvSpPr>
            <a:spLocks noGrp="1" noChangeArrowheads="1"/>
          </p:cNvSpPr>
          <p:nvPr>
            <p:ph type="body" idx="1"/>
          </p:nvPr>
        </p:nvSpPr>
        <p:spPr>
          <a:xfrm>
            <a:off x="566257" y="1522453"/>
            <a:ext cx="8011486" cy="3888270"/>
          </a:xfrm>
          <a:noFill/>
          <a:ln/>
        </p:spPr>
        <p:txBody>
          <a:bodyPr/>
          <a:lstStyle/>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We have designed a system that can take less amount of voice data for input and clone the voice to use it in a TTS(Text-To-Speech) application.</a:t>
            </a:r>
          </a:p>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The user can directly record their desired voice to cloned or can use the pre recorded voice data.</a:t>
            </a:r>
          </a:p>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The proposed system uses GE2E (Generalized End to End) Encoder.</a:t>
            </a:r>
          </a:p>
          <a:p>
            <a:pPr marL="342900" indent="-342900" algn="just">
              <a:lnSpc>
                <a:spcPct val="150000"/>
              </a:lnSpc>
              <a:buFontTx/>
              <a:buChar char="•"/>
            </a:pPr>
            <a:r>
              <a:rPr lang="en-US" altLang="zh-CN" sz="2000" dirty="0">
                <a:latin typeface="Times New Roman" panose="02020603050405020304" pitchFamily="18" charset="0"/>
                <a:sym typeface="Times New Roman" panose="02020603050405020304" pitchFamily="18" charset="0"/>
              </a:rPr>
              <a:t>The proposed system uses </a:t>
            </a:r>
            <a:r>
              <a:rPr lang="en-US" altLang="zh-CN" sz="2000" dirty="0" err="1">
                <a:latin typeface="Times New Roman" panose="02020603050405020304" pitchFamily="18" charset="0"/>
                <a:sym typeface="Times New Roman" panose="02020603050405020304" pitchFamily="18" charset="0"/>
              </a:rPr>
              <a:t>Tacotron</a:t>
            </a:r>
            <a:r>
              <a:rPr lang="en-US" altLang="zh-CN" sz="2000" dirty="0">
                <a:latin typeface="Times New Roman" panose="02020603050405020304" pitchFamily="18" charset="0"/>
                <a:sym typeface="Times New Roman" panose="02020603050405020304" pitchFamily="18" charset="0"/>
              </a:rPr>
              <a:t> (Synthesizer).</a:t>
            </a:r>
          </a:p>
        </p:txBody>
      </p:sp>
      <p:sp>
        <p:nvSpPr>
          <p:cNvPr id="2" name="Rectangle 1">
            <a:extLst>
              <a:ext uri="{FF2B5EF4-FFF2-40B4-BE49-F238E27FC236}">
                <a16:creationId xmlns:a16="http://schemas.microsoft.com/office/drawing/2014/main" id="{E31A939E-4BE9-D7C4-AC41-148A55CF387F}"/>
              </a:ext>
            </a:extLst>
          </p:cNvPr>
          <p:cNvSpPr/>
          <p:nvPr/>
        </p:nvSpPr>
        <p:spPr>
          <a:xfrm>
            <a:off x="311085" y="263951"/>
            <a:ext cx="8437205" cy="640527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Default Design">
  <a:themeElements>
    <a:clrScheme name="Default Design 12">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BFD7F6"/>
      </a:accent5>
      <a:accent6>
        <a:srgbClr val="AE4845"/>
      </a:accent6>
      <a:hlink>
        <a:srgbClr val="0066CC"/>
      </a:hlink>
      <a:folHlink>
        <a:srgbClr val="80008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0">
          <a:lnSpc>
            <a:spcPct val="100000"/>
          </a:lnSpc>
          <a:spcBef>
            <a:spcPct val="0"/>
          </a:spcBef>
          <a:spcAft>
            <a:spcPct val="0"/>
          </a:spcAft>
          <a:buClrTx/>
          <a:buSzTx/>
          <a:buFont typeface="Arial" panose="020B0604020202020204" pitchFamily="34" charset="0"/>
          <a:buNone/>
          <a:tabLst/>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cs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0">
          <a:lnSpc>
            <a:spcPct val="100000"/>
          </a:lnSpc>
          <a:spcBef>
            <a:spcPct val="0"/>
          </a:spcBef>
          <a:spcAft>
            <a:spcPct val="0"/>
          </a:spcAft>
          <a:buClrTx/>
          <a:buSzTx/>
          <a:buFont typeface="Arial" panose="020B0604020202020204" pitchFamily="34" charset="0"/>
          <a:buNone/>
          <a:tabLst/>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cs typeface="Arial" panose="020B0604020202020204" pitchFamily="34" charset="0"/>
          </a:defRPr>
        </a:defPPr>
      </a:lstStyle>
    </a:lnDef>
  </a:objectDefaults>
  <a:extraClrSchemeLst>
    <a:extraClrScheme>
      <a:clrScheme name="Default Design 1">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5">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6">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7">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8">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9">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0">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1">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2">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BFD7F6"/>
        </a:accent5>
        <a:accent6>
          <a:srgbClr val="AE4845"/>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390</TotalTime>
  <Pages>0</Pages>
  <Words>2304</Words>
  <Characters>0</Characters>
  <Application>Microsoft Office PowerPoint</Application>
  <DocSecurity>0</DocSecurity>
  <PresentationFormat>On-screen Show (4:3)</PresentationFormat>
  <Lines>0</Lines>
  <Paragraphs>211</Paragraphs>
  <Slides>27</Slides>
  <Notes>1</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Default Design</vt:lpstr>
      <vt:lpstr>PowerPoint Presentation</vt:lpstr>
      <vt:lpstr>  REAL TIME VOICE CLONING USING NEURAL FUSION                                                       </vt:lpstr>
      <vt:lpstr>PowerPoint Presentation</vt:lpstr>
      <vt:lpstr>OBJECTIVES</vt:lpstr>
      <vt:lpstr>INTRODUCTION</vt:lpstr>
      <vt:lpstr>ABSTRACT</vt:lpstr>
      <vt:lpstr>EXISTING SYSTEM</vt:lpstr>
      <vt:lpstr>DISADVANTAGE OF EXISTING METHOD</vt:lpstr>
      <vt:lpstr>PROPOSED METHOD</vt:lpstr>
      <vt:lpstr>ADVANTAGES OF PROPOSED METHOD </vt:lpstr>
      <vt:lpstr>APPLICATION</vt:lpstr>
      <vt:lpstr>BLOCK DIAGRAM</vt:lpstr>
      <vt:lpstr>SOFTWARE REQURIEMENT</vt:lpstr>
      <vt:lpstr>HARDWARE REQUIREMENT</vt:lpstr>
      <vt:lpstr>PowerPoint Presentation</vt:lpstr>
      <vt:lpstr>PowerPoint Presentation</vt:lpstr>
      <vt:lpstr>                       </vt:lpstr>
      <vt:lpstr>PowerPoint Presentation</vt:lpstr>
      <vt:lpstr>PowerPoint Presentation</vt:lpstr>
      <vt:lpstr>PowerPoint Presentation</vt:lpstr>
      <vt:lpstr>PowerPoint Presentation</vt:lpstr>
      <vt:lpstr>CONCLUSION</vt:lpstr>
      <vt:lpstr>PowerPoint Presentation</vt:lpstr>
      <vt:lpstr>PowerPoint Presentation</vt:lpstr>
      <vt:lpstr>PowerPoint Presentation</vt:lpstr>
      <vt:lpstr>REFERENCES</vt:lpstr>
      <vt:lpstr>PowerPoint Presentation</vt:lpstr>
    </vt:vector>
  </TitlesOfParts>
  <Manager/>
  <Company/>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FUSION OF LEFT AND RIGHT PALMPRINT IMAGES TO PROCURE SECURED AUTHENTICATION  TEAM MEMBERS</dc:title>
  <dc:subject/>
  <dc:creator>Administrator</dc:creator>
  <cp:keywords/>
  <dc:description/>
  <cp:lastModifiedBy>John Kelwin</cp:lastModifiedBy>
  <cp:revision>16</cp:revision>
  <dcterms:created xsi:type="dcterms:W3CDTF">2008-03-07T09:30:30Z</dcterms:created>
  <dcterms:modified xsi:type="dcterms:W3CDTF">2024-05-06T02:44:38Z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1033-9.1.0.4480</vt:lpwstr>
  </property>
</Properties>
</file>